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8" r:id="rId4"/>
    <p:sldId id="260" r:id="rId5"/>
    <p:sldId id="261" r:id="rId6"/>
    <p:sldId id="262" r:id="rId7"/>
    <p:sldId id="263" r:id="rId8"/>
    <p:sldId id="264" r:id="rId9"/>
    <p:sldId id="265" r:id="rId10"/>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gani, Domenico" initials="TD" lastIdx="1" clrIdx="0">
    <p:extLst>
      <p:ext uri="{19B8F6BF-5375-455C-9EA6-DF929625EA0E}">
        <p15:presenceInfo xmlns:p15="http://schemas.microsoft.com/office/powerpoint/2012/main" userId="S-1-5-21-1645522239-1214440339-682003330-1272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37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2EAB5F8-21F9-4680-9BC8-476E68D87503}" type="datetimeFigureOut">
              <a:rPr lang="en-GB" smtClean="0"/>
              <a:t>19/02/2018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EA8760-A880-43DB-8184-59D5C2270810}" type="slidenum">
              <a:rPr lang="en-GB" smtClean="0"/>
              <a:t>‹#›</a:t>
            </a:fld>
            <a:endParaRPr lang="en-GB"/>
          </a:p>
        </p:txBody>
      </p:sp>
    </p:spTree>
    <p:extLst>
      <p:ext uri="{BB962C8B-B14F-4D97-AF65-F5344CB8AC3E}">
        <p14:creationId xmlns:p14="http://schemas.microsoft.com/office/powerpoint/2010/main" val="3974093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EAB5F8-21F9-4680-9BC8-476E68D87503}" type="datetimeFigureOut">
              <a:rPr lang="en-GB" smtClean="0"/>
              <a:t>19/02/2018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EA8760-A880-43DB-8184-59D5C2270810}" type="slidenum">
              <a:rPr lang="en-GB" smtClean="0"/>
              <a:t>‹#›</a:t>
            </a:fld>
            <a:endParaRPr lang="en-GB"/>
          </a:p>
        </p:txBody>
      </p:sp>
    </p:spTree>
    <p:extLst>
      <p:ext uri="{BB962C8B-B14F-4D97-AF65-F5344CB8AC3E}">
        <p14:creationId xmlns:p14="http://schemas.microsoft.com/office/powerpoint/2010/main" val="3624906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EAB5F8-21F9-4680-9BC8-476E68D87503}" type="datetimeFigureOut">
              <a:rPr lang="en-GB" smtClean="0"/>
              <a:t>19/02/2018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EA8760-A880-43DB-8184-59D5C2270810}" type="slidenum">
              <a:rPr lang="en-GB" smtClean="0"/>
              <a:t>‹#›</a:t>
            </a:fld>
            <a:endParaRPr lang="en-GB"/>
          </a:p>
        </p:txBody>
      </p:sp>
    </p:spTree>
    <p:extLst>
      <p:ext uri="{BB962C8B-B14F-4D97-AF65-F5344CB8AC3E}">
        <p14:creationId xmlns:p14="http://schemas.microsoft.com/office/powerpoint/2010/main" val="4236103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EAB5F8-21F9-4680-9BC8-476E68D87503}" type="datetimeFigureOut">
              <a:rPr lang="en-GB" smtClean="0"/>
              <a:t>19/02/2018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EA8760-A880-43DB-8184-59D5C2270810}" type="slidenum">
              <a:rPr lang="en-GB" smtClean="0"/>
              <a:t>‹#›</a:t>
            </a:fld>
            <a:endParaRPr lang="en-GB"/>
          </a:p>
        </p:txBody>
      </p:sp>
    </p:spTree>
    <p:extLst>
      <p:ext uri="{BB962C8B-B14F-4D97-AF65-F5344CB8AC3E}">
        <p14:creationId xmlns:p14="http://schemas.microsoft.com/office/powerpoint/2010/main" val="3774471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EAB5F8-21F9-4680-9BC8-476E68D87503}" type="datetimeFigureOut">
              <a:rPr lang="en-GB" smtClean="0"/>
              <a:t>19/02/2018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EA8760-A880-43DB-8184-59D5C2270810}" type="slidenum">
              <a:rPr lang="en-GB" smtClean="0"/>
              <a:t>‹#›</a:t>
            </a:fld>
            <a:endParaRPr lang="en-GB"/>
          </a:p>
        </p:txBody>
      </p:sp>
    </p:spTree>
    <p:extLst>
      <p:ext uri="{BB962C8B-B14F-4D97-AF65-F5344CB8AC3E}">
        <p14:creationId xmlns:p14="http://schemas.microsoft.com/office/powerpoint/2010/main" val="2867407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2EAB5F8-21F9-4680-9BC8-476E68D87503}" type="datetimeFigureOut">
              <a:rPr lang="en-GB" smtClean="0"/>
              <a:t>19/02/2018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EA8760-A880-43DB-8184-59D5C2270810}" type="slidenum">
              <a:rPr lang="en-GB" smtClean="0"/>
              <a:t>‹#›</a:t>
            </a:fld>
            <a:endParaRPr lang="en-GB"/>
          </a:p>
        </p:txBody>
      </p:sp>
    </p:spTree>
    <p:extLst>
      <p:ext uri="{BB962C8B-B14F-4D97-AF65-F5344CB8AC3E}">
        <p14:creationId xmlns:p14="http://schemas.microsoft.com/office/powerpoint/2010/main" val="1650751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2EAB5F8-21F9-4680-9BC8-476E68D87503}" type="datetimeFigureOut">
              <a:rPr lang="en-GB" smtClean="0"/>
              <a:t>19/02/2018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EA8760-A880-43DB-8184-59D5C2270810}" type="slidenum">
              <a:rPr lang="en-GB" smtClean="0"/>
              <a:t>‹#›</a:t>
            </a:fld>
            <a:endParaRPr lang="en-GB"/>
          </a:p>
        </p:txBody>
      </p:sp>
    </p:spTree>
    <p:extLst>
      <p:ext uri="{BB962C8B-B14F-4D97-AF65-F5344CB8AC3E}">
        <p14:creationId xmlns:p14="http://schemas.microsoft.com/office/powerpoint/2010/main" val="305654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2EAB5F8-21F9-4680-9BC8-476E68D87503}" type="datetimeFigureOut">
              <a:rPr lang="en-GB" smtClean="0"/>
              <a:t>19/02/2018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EA8760-A880-43DB-8184-59D5C2270810}" type="slidenum">
              <a:rPr lang="en-GB" smtClean="0"/>
              <a:t>‹#›</a:t>
            </a:fld>
            <a:endParaRPr lang="en-GB"/>
          </a:p>
        </p:txBody>
      </p:sp>
    </p:spTree>
    <p:extLst>
      <p:ext uri="{BB962C8B-B14F-4D97-AF65-F5344CB8AC3E}">
        <p14:creationId xmlns:p14="http://schemas.microsoft.com/office/powerpoint/2010/main" val="1158944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EAB5F8-21F9-4680-9BC8-476E68D87503}" type="datetimeFigureOut">
              <a:rPr lang="en-GB" smtClean="0"/>
              <a:t>19/02/2018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EA8760-A880-43DB-8184-59D5C2270810}" type="slidenum">
              <a:rPr lang="en-GB" smtClean="0"/>
              <a:t>‹#›</a:t>
            </a:fld>
            <a:endParaRPr lang="en-GB"/>
          </a:p>
        </p:txBody>
      </p:sp>
    </p:spTree>
    <p:extLst>
      <p:ext uri="{BB962C8B-B14F-4D97-AF65-F5344CB8AC3E}">
        <p14:creationId xmlns:p14="http://schemas.microsoft.com/office/powerpoint/2010/main" val="1083791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EAB5F8-21F9-4680-9BC8-476E68D87503}" type="datetimeFigureOut">
              <a:rPr lang="en-GB" smtClean="0"/>
              <a:t>19/02/2018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EA8760-A880-43DB-8184-59D5C2270810}" type="slidenum">
              <a:rPr lang="en-GB" smtClean="0"/>
              <a:t>‹#›</a:t>
            </a:fld>
            <a:endParaRPr lang="en-GB"/>
          </a:p>
        </p:txBody>
      </p:sp>
    </p:spTree>
    <p:extLst>
      <p:ext uri="{BB962C8B-B14F-4D97-AF65-F5344CB8AC3E}">
        <p14:creationId xmlns:p14="http://schemas.microsoft.com/office/powerpoint/2010/main" val="2725891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EAB5F8-21F9-4680-9BC8-476E68D87503}" type="datetimeFigureOut">
              <a:rPr lang="en-GB" smtClean="0"/>
              <a:t>19/02/2018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EA8760-A880-43DB-8184-59D5C2270810}" type="slidenum">
              <a:rPr lang="en-GB" smtClean="0"/>
              <a:t>‹#›</a:t>
            </a:fld>
            <a:endParaRPr lang="en-GB"/>
          </a:p>
        </p:txBody>
      </p:sp>
    </p:spTree>
    <p:extLst>
      <p:ext uri="{BB962C8B-B14F-4D97-AF65-F5344CB8AC3E}">
        <p14:creationId xmlns:p14="http://schemas.microsoft.com/office/powerpoint/2010/main" val="4225666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EAB5F8-21F9-4680-9BC8-476E68D87503}" type="datetimeFigureOut">
              <a:rPr lang="en-GB" smtClean="0"/>
              <a:t>19/02/2018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EA8760-A880-43DB-8184-59D5C2270810}" type="slidenum">
              <a:rPr lang="en-GB" smtClean="0"/>
              <a:t>‹#›</a:t>
            </a:fld>
            <a:endParaRPr lang="en-GB"/>
          </a:p>
        </p:txBody>
      </p:sp>
    </p:spTree>
    <p:extLst>
      <p:ext uri="{BB962C8B-B14F-4D97-AF65-F5344CB8AC3E}">
        <p14:creationId xmlns:p14="http://schemas.microsoft.com/office/powerpoint/2010/main" val="134785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bilanciopartecipativomilano.it/"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tmp"/><Relationship Id="rId7" Type="http://schemas.openxmlformats.org/officeDocument/2006/relationships/image" Target="../media/image10.png"/><Relationship Id="rId2" Type="http://schemas.openxmlformats.org/officeDocument/2006/relationships/hyperlink" Target="https://www.disabili.com/recensioni-prodotti-e-ausili/carrozzine-e-ausili-per-bambini/giostre-e-parco-giochi-inclusivi-e-accessibili-ai-bambini-disabili" TargetMode="Externa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tmp"/><Relationship Id="rId4" Type="http://schemas.openxmlformats.org/officeDocument/2006/relationships/hyperlink" Target="https://www.disabili.com/recensioni-prodotti-e-ausili/carrozzine-e-ausili-per-bambini/altalene-per-disabili-giochi-accessibili-per-tutti-i-bambini" TargetMode="Externa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tmp"/><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tmp"/><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878667"/>
            <a:ext cx="9144000" cy="1057802"/>
          </a:xfrm>
        </p:spPr>
        <p:txBody>
          <a:bodyPr>
            <a:normAutofit fontScale="90000"/>
          </a:bodyPr>
          <a:lstStyle/>
          <a:p>
            <a:pPr algn="l"/>
            <a:r>
              <a:rPr lang="it-IT" sz="4600" dirty="0" smtClean="0"/>
              <a:t>Progetto: Vigentino - Il </a:t>
            </a:r>
            <a:r>
              <a:rPr lang="it-IT" sz="4600" dirty="0" smtClean="0"/>
              <a:t>Parco per </a:t>
            </a:r>
            <a:r>
              <a:rPr lang="it-IT" sz="4600" dirty="0" smtClean="0"/>
              <a:t>Tutti </a:t>
            </a:r>
            <a:r>
              <a:rPr lang="it-IT" sz="4600" dirty="0" smtClean="0"/>
              <a:t>Municipio 5</a:t>
            </a:r>
            <a:endParaRPr lang="en-GB" sz="4600" dirty="0"/>
          </a:p>
        </p:txBody>
      </p:sp>
      <p:sp>
        <p:nvSpPr>
          <p:cNvPr id="3" name="Subtitle 2"/>
          <p:cNvSpPr>
            <a:spLocks noGrp="1"/>
          </p:cNvSpPr>
          <p:nvPr>
            <p:ph type="subTitle" idx="1"/>
          </p:nvPr>
        </p:nvSpPr>
        <p:spPr>
          <a:xfrm>
            <a:off x="1524000" y="3916362"/>
            <a:ext cx="9144000" cy="819678"/>
          </a:xfrm>
        </p:spPr>
        <p:txBody>
          <a:bodyPr>
            <a:normAutofit/>
          </a:bodyPr>
          <a:lstStyle/>
          <a:p>
            <a:pPr algn="l"/>
            <a:r>
              <a:rPr lang="it-IT" dirty="0" smtClean="0"/>
              <a:t>Febbraio 2018</a:t>
            </a:r>
            <a:endParaRPr lang="en-GB" dirty="0"/>
          </a:p>
        </p:txBody>
      </p:sp>
      <p:pic>
        <p:nvPicPr>
          <p:cNvPr id="4" name="Picture 3">
            <a:hlinkClick r:id="rId2"/>
          </p:cNvPr>
          <p:cNvPicPr/>
          <p:nvPr/>
        </p:nvPicPr>
        <p:blipFill rotWithShape="1">
          <a:blip r:embed="rId3" cstate="print">
            <a:extLst>
              <a:ext uri="{28A0092B-C50C-407E-A947-70E740481C1C}">
                <a14:useLocalDpi xmlns:a14="http://schemas.microsoft.com/office/drawing/2010/main" val="0"/>
              </a:ext>
            </a:extLst>
          </a:blip>
          <a:srcRect t="13381" b="28971"/>
          <a:stretch/>
        </p:blipFill>
        <p:spPr bwMode="auto">
          <a:xfrm>
            <a:off x="3257338" y="312737"/>
            <a:ext cx="4929928" cy="2506663"/>
          </a:xfrm>
          <a:prstGeom prst="rect">
            <a:avLst/>
          </a:prstGeom>
          <a:ln>
            <a:noFill/>
          </a:ln>
          <a:extLst>
            <a:ext uri="{53640926-AAD7-44D8-BBD7-CCE9431645EC}">
              <a14:shadowObscured xmlns:a14="http://schemas.microsoft.com/office/drawing/2010/main"/>
            </a:ext>
          </a:extLst>
        </p:spPr>
      </p:pic>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796" y="3936469"/>
            <a:ext cx="3519012" cy="2513580"/>
          </a:xfrm>
          <a:prstGeom prst="rect">
            <a:avLst/>
          </a:prstGeom>
        </p:spPr>
      </p:pic>
    </p:spTree>
    <p:extLst>
      <p:ext uri="{BB962C8B-B14F-4D97-AF65-F5344CB8AC3E}">
        <p14:creationId xmlns:p14="http://schemas.microsoft.com/office/powerpoint/2010/main" val="1446721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1247" y="910972"/>
            <a:ext cx="8246534" cy="4158284"/>
            <a:chOff x="1049866" y="1126066"/>
            <a:chExt cx="9169401" cy="4708618"/>
          </a:xfrm>
        </p:grpSpPr>
        <p:pic>
          <p:nvPicPr>
            <p:cNvPr id="4" name="Picture 3"/>
            <p:cNvPicPr>
              <a:picLocks noChangeAspect="1"/>
            </p:cNvPicPr>
            <p:nvPr/>
          </p:nvPicPr>
          <p:blipFill rotWithShape="1">
            <a:blip r:embed="rId2"/>
            <a:srcRect l="35347" t="31852" b="9259"/>
            <a:stretch/>
          </p:blipFill>
          <p:spPr>
            <a:xfrm>
              <a:off x="1049866" y="1126066"/>
              <a:ext cx="9169401" cy="4697964"/>
            </a:xfrm>
            <a:prstGeom prst="rect">
              <a:avLst/>
            </a:prstGeom>
          </p:spPr>
        </p:pic>
        <p:sp>
          <p:nvSpPr>
            <p:cNvPr id="13" name="Freeform 12"/>
            <p:cNvSpPr/>
            <p:nvPr/>
          </p:nvSpPr>
          <p:spPr>
            <a:xfrm>
              <a:off x="1502771" y="2137236"/>
              <a:ext cx="6608113" cy="1456387"/>
            </a:xfrm>
            <a:custGeom>
              <a:avLst/>
              <a:gdLst>
                <a:gd name="connsiteX0" fmla="*/ 221785 w 6771215"/>
                <a:gd name="connsiteY0" fmla="*/ 464171 h 1483068"/>
                <a:gd name="connsiteX1" fmla="*/ 645648 w 6771215"/>
                <a:gd name="connsiteY1" fmla="*/ 264146 h 1483068"/>
                <a:gd name="connsiteX2" fmla="*/ 936160 w 6771215"/>
                <a:gd name="connsiteY2" fmla="*/ 87933 h 1483068"/>
                <a:gd name="connsiteX3" fmla="*/ 2398248 w 6771215"/>
                <a:gd name="connsiteY3" fmla="*/ 183183 h 1483068"/>
                <a:gd name="connsiteX4" fmla="*/ 3265023 w 6771215"/>
                <a:gd name="connsiteY4" fmla="*/ 187946 h 1483068"/>
                <a:gd name="connsiteX5" fmla="*/ 4155610 w 6771215"/>
                <a:gd name="connsiteY5" fmla="*/ 45071 h 1483068"/>
                <a:gd name="connsiteX6" fmla="*/ 5108110 w 6771215"/>
                <a:gd name="connsiteY6" fmla="*/ 11733 h 1483068"/>
                <a:gd name="connsiteX7" fmla="*/ 6389223 w 6771215"/>
                <a:gd name="connsiteY7" fmla="*/ 226046 h 1483068"/>
                <a:gd name="connsiteX8" fmla="*/ 6770223 w 6771215"/>
                <a:gd name="connsiteY8" fmla="*/ 788021 h 1483068"/>
                <a:gd name="connsiteX9" fmla="*/ 6465423 w 6771215"/>
                <a:gd name="connsiteY9" fmla="*/ 1259508 h 1483068"/>
                <a:gd name="connsiteX10" fmla="*/ 5522448 w 6771215"/>
                <a:gd name="connsiteY10" fmla="*/ 1316658 h 1483068"/>
                <a:gd name="connsiteX11" fmla="*/ 478960 w 6771215"/>
                <a:gd name="connsiteY11" fmla="*/ 1435721 h 1483068"/>
                <a:gd name="connsiteX12" fmla="*/ 221785 w 6771215"/>
                <a:gd name="connsiteY12" fmla="*/ 464171 h 1483068"/>
                <a:gd name="connsiteX0" fmla="*/ 231569 w 6780999"/>
                <a:gd name="connsiteY0" fmla="*/ 464171 h 1440422"/>
                <a:gd name="connsiteX1" fmla="*/ 655432 w 6780999"/>
                <a:gd name="connsiteY1" fmla="*/ 264146 h 1440422"/>
                <a:gd name="connsiteX2" fmla="*/ 945944 w 6780999"/>
                <a:gd name="connsiteY2" fmla="*/ 87933 h 1440422"/>
                <a:gd name="connsiteX3" fmla="*/ 2408032 w 6780999"/>
                <a:gd name="connsiteY3" fmla="*/ 183183 h 1440422"/>
                <a:gd name="connsiteX4" fmla="*/ 3274807 w 6780999"/>
                <a:gd name="connsiteY4" fmla="*/ 187946 h 1440422"/>
                <a:gd name="connsiteX5" fmla="*/ 4165394 w 6780999"/>
                <a:gd name="connsiteY5" fmla="*/ 45071 h 1440422"/>
                <a:gd name="connsiteX6" fmla="*/ 5117894 w 6780999"/>
                <a:gd name="connsiteY6" fmla="*/ 11733 h 1440422"/>
                <a:gd name="connsiteX7" fmla="*/ 6399007 w 6780999"/>
                <a:gd name="connsiteY7" fmla="*/ 226046 h 1440422"/>
                <a:gd name="connsiteX8" fmla="*/ 6780007 w 6780999"/>
                <a:gd name="connsiteY8" fmla="*/ 788021 h 1440422"/>
                <a:gd name="connsiteX9" fmla="*/ 6475207 w 6780999"/>
                <a:gd name="connsiteY9" fmla="*/ 1259508 h 1440422"/>
                <a:gd name="connsiteX10" fmla="*/ 5532232 w 6780999"/>
                <a:gd name="connsiteY10" fmla="*/ 1316658 h 1440422"/>
                <a:gd name="connsiteX11" fmla="*/ 474184 w 6780999"/>
                <a:gd name="connsiteY11" fmla="*/ 1384900 h 1440422"/>
                <a:gd name="connsiteX12" fmla="*/ 231569 w 6780999"/>
                <a:gd name="connsiteY12" fmla="*/ 464171 h 1440422"/>
                <a:gd name="connsiteX0" fmla="*/ 142898 w 6871896"/>
                <a:gd name="connsiteY0" fmla="*/ 565815 h 1431367"/>
                <a:gd name="connsiteX1" fmla="*/ 746329 w 6871896"/>
                <a:gd name="connsiteY1" fmla="*/ 264146 h 1431367"/>
                <a:gd name="connsiteX2" fmla="*/ 1036841 w 6871896"/>
                <a:gd name="connsiteY2" fmla="*/ 87933 h 1431367"/>
                <a:gd name="connsiteX3" fmla="*/ 2498929 w 6871896"/>
                <a:gd name="connsiteY3" fmla="*/ 183183 h 1431367"/>
                <a:gd name="connsiteX4" fmla="*/ 3365704 w 6871896"/>
                <a:gd name="connsiteY4" fmla="*/ 187946 h 1431367"/>
                <a:gd name="connsiteX5" fmla="*/ 4256291 w 6871896"/>
                <a:gd name="connsiteY5" fmla="*/ 45071 h 1431367"/>
                <a:gd name="connsiteX6" fmla="*/ 5208791 w 6871896"/>
                <a:gd name="connsiteY6" fmla="*/ 11733 h 1431367"/>
                <a:gd name="connsiteX7" fmla="*/ 6489904 w 6871896"/>
                <a:gd name="connsiteY7" fmla="*/ 226046 h 1431367"/>
                <a:gd name="connsiteX8" fmla="*/ 6870904 w 6871896"/>
                <a:gd name="connsiteY8" fmla="*/ 788021 h 1431367"/>
                <a:gd name="connsiteX9" fmla="*/ 6566104 w 6871896"/>
                <a:gd name="connsiteY9" fmla="*/ 1259508 h 1431367"/>
                <a:gd name="connsiteX10" fmla="*/ 5623129 w 6871896"/>
                <a:gd name="connsiteY10" fmla="*/ 1316658 h 1431367"/>
                <a:gd name="connsiteX11" fmla="*/ 565081 w 6871896"/>
                <a:gd name="connsiteY11" fmla="*/ 1384900 h 1431367"/>
                <a:gd name="connsiteX12" fmla="*/ 142898 w 6871896"/>
                <a:gd name="connsiteY12" fmla="*/ 565815 h 1431367"/>
                <a:gd name="connsiteX0" fmla="*/ 141416 w 6870414"/>
                <a:gd name="connsiteY0" fmla="*/ 565815 h 1431367"/>
                <a:gd name="connsiteX1" fmla="*/ 720580 w 6870414"/>
                <a:gd name="connsiteY1" fmla="*/ 222565 h 1431367"/>
                <a:gd name="connsiteX2" fmla="*/ 1035359 w 6870414"/>
                <a:gd name="connsiteY2" fmla="*/ 87933 h 1431367"/>
                <a:gd name="connsiteX3" fmla="*/ 2497447 w 6870414"/>
                <a:gd name="connsiteY3" fmla="*/ 183183 h 1431367"/>
                <a:gd name="connsiteX4" fmla="*/ 3364222 w 6870414"/>
                <a:gd name="connsiteY4" fmla="*/ 187946 h 1431367"/>
                <a:gd name="connsiteX5" fmla="*/ 4254809 w 6870414"/>
                <a:gd name="connsiteY5" fmla="*/ 45071 h 1431367"/>
                <a:gd name="connsiteX6" fmla="*/ 5207309 w 6870414"/>
                <a:gd name="connsiteY6" fmla="*/ 11733 h 1431367"/>
                <a:gd name="connsiteX7" fmla="*/ 6488422 w 6870414"/>
                <a:gd name="connsiteY7" fmla="*/ 226046 h 1431367"/>
                <a:gd name="connsiteX8" fmla="*/ 6869422 w 6870414"/>
                <a:gd name="connsiteY8" fmla="*/ 788021 h 1431367"/>
                <a:gd name="connsiteX9" fmla="*/ 6564622 w 6870414"/>
                <a:gd name="connsiteY9" fmla="*/ 1259508 h 1431367"/>
                <a:gd name="connsiteX10" fmla="*/ 5621647 w 6870414"/>
                <a:gd name="connsiteY10" fmla="*/ 1316658 h 1431367"/>
                <a:gd name="connsiteX11" fmla="*/ 563599 w 6870414"/>
                <a:gd name="connsiteY11" fmla="*/ 1384900 h 1431367"/>
                <a:gd name="connsiteX12" fmla="*/ 141416 w 6870414"/>
                <a:gd name="connsiteY12" fmla="*/ 565815 h 1431367"/>
                <a:gd name="connsiteX0" fmla="*/ 4284 w 6733282"/>
                <a:gd name="connsiteY0" fmla="*/ 565815 h 1470519"/>
                <a:gd name="connsiteX1" fmla="*/ 583448 w 6733282"/>
                <a:gd name="connsiteY1" fmla="*/ 222565 h 1470519"/>
                <a:gd name="connsiteX2" fmla="*/ 898227 w 6733282"/>
                <a:gd name="connsiteY2" fmla="*/ 87933 h 1470519"/>
                <a:gd name="connsiteX3" fmla="*/ 2360315 w 6733282"/>
                <a:gd name="connsiteY3" fmla="*/ 183183 h 1470519"/>
                <a:gd name="connsiteX4" fmla="*/ 3227090 w 6733282"/>
                <a:gd name="connsiteY4" fmla="*/ 187946 h 1470519"/>
                <a:gd name="connsiteX5" fmla="*/ 4117677 w 6733282"/>
                <a:gd name="connsiteY5" fmla="*/ 45071 h 1470519"/>
                <a:gd name="connsiteX6" fmla="*/ 5070177 w 6733282"/>
                <a:gd name="connsiteY6" fmla="*/ 11733 h 1470519"/>
                <a:gd name="connsiteX7" fmla="*/ 6351290 w 6733282"/>
                <a:gd name="connsiteY7" fmla="*/ 226046 h 1470519"/>
                <a:gd name="connsiteX8" fmla="*/ 6732290 w 6733282"/>
                <a:gd name="connsiteY8" fmla="*/ 788021 h 1470519"/>
                <a:gd name="connsiteX9" fmla="*/ 6427490 w 6733282"/>
                <a:gd name="connsiteY9" fmla="*/ 1259508 h 1470519"/>
                <a:gd name="connsiteX10" fmla="*/ 5484515 w 6733282"/>
                <a:gd name="connsiteY10" fmla="*/ 1316658 h 1470519"/>
                <a:gd name="connsiteX11" fmla="*/ 911786 w 6733282"/>
                <a:gd name="connsiteY11" fmla="*/ 1431101 h 1470519"/>
                <a:gd name="connsiteX12" fmla="*/ 4284 w 6733282"/>
                <a:gd name="connsiteY12" fmla="*/ 565815 h 1470519"/>
                <a:gd name="connsiteX0" fmla="*/ 4284 w 6733282"/>
                <a:gd name="connsiteY0" fmla="*/ 565815 h 1490723"/>
                <a:gd name="connsiteX1" fmla="*/ 583448 w 6733282"/>
                <a:gd name="connsiteY1" fmla="*/ 222565 h 1490723"/>
                <a:gd name="connsiteX2" fmla="*/ 898227 w 6733282"/>
                <a:gd name="connsiteY2" fmla="*/ 87933 h 1490723"/>
                <a:gd name="connsiteX3" fmla="*/ 2360315 w 6733282"/>
                <a:gd name="connsiteY3" fmla="*/ 183183 h 1490723"/>
                <a:gd name="connsiteX4" fmla="*/ 3227090 w 6733282"/>
                <a:gd name="connsiteY4" fmla="*/ 187946 h 1490723"/>
                <a:gd name="connsiteX5" fmla="*/ 4117677 w 6733282"/>
                <a:gd name="connsiteY5" fmla="*/ 45071 h 1490723"/>
                <a:gd name="connsiteX6" fmla="*/ 5070177 w 6733282"/>
                <a:gd name="connsiteY6" fmla="*/ 11733 h 1490723"/>
                <a:gd name="connsiteX7" fmla="*/ 6351290 w 6733282"/>
                <a:gd name="connsiteY7" fmla="*/ 226046 h 1490723"/>
                <a:gd name="connsiteX8" fmla="*/ 6732290 w 6733282"/>
                <a:gd name="connsiteY8" fmla="*/ 788021 h 1490723"/>
                <a:gd name="connsiteX9" fmla="*/ 6427490 w 6733282"/>
                <a:gd name="connsiteY9" fmla="*/ 1259508 h 1490723"/>
                <a:gd name="connsiteX10" fmla="*/ 5484515 w 6733282"/>
                <a:gd name="connsiteY10" fmla="*/ 1316658 h 1490723"/>
                <a:gd name="connsiteX11" fmla="*/ 2577938 w 6733282"/>
                <a:gd name="connsiteY11" fmla="*/ 1404525 h 1490723"/>
                <a:gd name="connsiteX12" fmla="*/ 911786 w 6733282"/>
                <a:gd name="connsiteY12" fmla="*/ 1431101 h 1490723"/>
                <a:gd name="connsiteX13" fmla="*/ 4284 w 6733282"/>
                <a:gd name="connsiteY13" fmla="*/ 565815 h 1490723"/>
                <a:gd name="connsiteX0" fmla="*/ 4284 w 6733282"/>
                <a:gd name="connsiteY0" fmla="*/ 565815 h 1486521"/>
                <a:gd name="connsiteX1" fmla="*/ 583448 w 6733282"/>
                <a:gd name="connsiteY1" fmla="*/ 222565 h 1486521"/>
                <a:gd name="connsiteX2" fmla="*/ 898227 w 6733282"/>
                <a:gd name="connsiteY2" fmla="*/ 87933 h 1486521"/>
                <a:gd name="connsiteX3" fmla="*/ 2360315 w 6733282"/>
                <a:gd name="connsiteY3" fmla="*/ 183183 h 1486521"/>
                <a:gd name="connsiteX4" fmla="*/ 3227090 w 6733282"/>
                <a:gd name="connsiteY4" fmla="*/ 187946 h 1486521"/>
                <a:gd name="connsiteX5" fmla="*/ 4117677 w 6733282"/>
                <a:gd name="connsiteY5" fmla="*/ 45071 h 1486521"/>
                <a:gd name="connsiteX6" fmla="*/ 5070177 w 6733282"/>
                <a:gd name="connsiteY6" fmla="*/ 11733 h 1486521"/>
                <a:gd name="connsiteX7" fmla="*/ 6351290 w 6733282"/>
                <a:gd name="connsiteY7" fmla="*/ 226046 h 1486521"/>
                <a:gd name="connsiteX8" fmla="*/ 6732290 w 6733282"/>
                <a:gd name="connsiteY8" fmla="*/ 788021 h 1486521"/>
                <a:gd name="connsiteX9" fmla="*/ 6427490 w 6733282"/>
                <a:gd name="connsiteY9" fmla="*/ 1259508 h 1486521"/>
                <a:gd name="connsiteX10" fmla="*/ 5484515 w 6733282"/>
                <a:gd name="connsiteY10" fmla="*/ 1316658 h 1486521"/>
                <a:gd name="connsiteX11" fmla="*/ 2577938 w 6733282"/>
                <a:gd name="connsiteY11" fmla="*/ 1404525 h 1486521"/>
                <a:gd name="connsiteX12" fmla="*/ 1286989 w 6733282"/>
                <a:gd name="connsiteY12" fmla="*/ 1399904 h 1486521"/>
                <a:gd name="connsiteX13" fmla="*/ 911786 w 6733282"/>
                <a:gd name="connsiteY13" fmla="*/ 1431101 h 1486521"/>
                <a:gd name="connsiteX14" fmla="*/ 4284 w 6733282"/>
                <a:gd name="connsiteY14" fmla="*/ 565815 h 1486521"/>
                <a:gd name="connsiteX0" fmla="*/ 375 w 6729373"/>
                <a:gd name="connsiteY0" fmla="*/ 565815 h 1418498"/>
                <a:gd name="connsiteX1" fmla="*/ 579539 w 6729373"/>
                <a:gd name="connsiteY1" fmla="*/ 222565 h 1418498"/>
                <a:gd name="connsiteX2" fmla="*/ 894318 w 6729373"/>
                <a:gd name="connsiteY2" fmla="*/ 87933 h 1418498"/>
                <a:gd name="connsiteX3" fmla="*/ 2356406 w 6729373"/>
                <a:gd name="connsiteY3" fmla="*/ 183183 h 1418498"/>
                <a:gd name="connsiteX4" fmla="*/ 3223181 w 6729373"/>
                <a:gd name="connsiteY4" fmla="*/ 187946 h 1418498"/>
                <a:gd name="connsiteX5" fmla="*/ 4113768 w 6729373"/>
                <a:gd name="connsiteY5" fmla="*/ 45071 h 1418498"/>
                <a:gd name="connsiteX6" fmla="*/ 5066268 w 6729373"/>
                <a:gd name="connsiteY6" fmla="*/ 11733 h 1418498"/>
                <a:gd name="connsiteX7" fmla="*/ 6347381 w 6729373"/>
                <a:gd name="connsiteY7" fmla="*/ 226046 h 1418498"/>
                <a:gd name="connsiteX8" fmla="*/ 6728381 w 6729373"/>
                <a:gd name="connsiteY8" fmla="*/ 788021 h 1418498"/>
                <a:gd name="connsiteX9" fmla="*/ 6423581 w 6729373"/>
                <a:gd name="connsiteY9" fmla="*/ 1259508 h 1418498"/>
                <a:gd name="connsiteX10" fmla="*/ 5480606 w 6729373"/>
                <a:gd name="connsiteY10" fmla="*/ 1316658 h 1418498"/>
                <a:gd name="connsiteX11" fmla="*/ 2574029 w 6729373"/>
                <a:gd name="connsiteY11" fmla="*/ 1404525 h 1418498"/>
                <a:gd name="connsiteX12" fmla="*/ 1283080 w 6729373"/>
                <a:gd name="connsiteY12" fmla="*/ 1399904 h 1418498"/>
                <a:gd name="connsiteX13" fmla="*/ 670071 w 6729373"/>
                <a:gd name="connsiteY13" fmla="*/ 1329457 h 1418498"/>
                <a:gd name="connsiteX14" fmla="*/ 375 w 6729373"/>
                <a:gd name="connsiteY14" fmla="*/ 565815 h 1418498"/>
                <a:gd name="connsiteX0" fmla="*/ 1464 w 6730462"/>
                <a:gd name="connsiteY0" fmla="*/ 565815 h 1414968"/>
                <a:gd name="connsiteX1" fmla="*/ 580628 w 6730462"/>
                <a:gd name="connsiteY1" fmla="*/ 222565 h 1414968"/>
                <a:gd name="connsiteX2" fmla="*/ 895407 w 6730462"/>
                <a:gd name="connsiteY2" fmla="*/ 87933 h 1414968"/>
                <a:gd name="connsiteX3" fmla="*/ 2357495 w 6730462"/>
                <a:gd name="connsiteY3" fmla="*/ 183183 h 1414968"/>
                <a:gd name="connsiteX4" fmla="*/ 3224270 w 6730462"/>
                <a:gd name="connsiteY4" fmla="*/ 187946 h 1414968"/>
                <a:gd name="connsiteX5" fmla="*/ 4114857 w 6730462"/>
                <a:gd name="connsiteY5" fmla="*/ 45071 h 1414968"/>
                <a:gd name="connsiteX6" fmla="*/ 5067357 w 6730462"/>
                <a:gd name="connsiteY6" fmla="*/ 11733 h 1414968"/>
                <a:gd name="connsiteX7" fmla="*/ 6348470 w 6730462"/>
                <a:gd name="connsiteY7" fmla="*/ 226046 h 1414968"/>
                <a:gd name="connsiteX8" fmla="*/ 6729470 w 6730462"/>
                <a:gd name="connsiteY8" fmla="*/ 788021 h 1414968"/>
                <a:gd name="connsiteX9" fmla="*/ 6424670 w 6730462"/>
                <a:gd name="connsiteY9" fmla="*/ 1259508 h 1414968"/>
                <a:gd name="connsiteX10" fmla="*/ 5481695 w 6730462"/>
                <a:gd name="connsiteY10" fmla="*/ 1316658 h 1414968"/>
                <a:gd name="connsiteX11" fmla="*/ 2575118 w 6730462"/>
                <a:gd name="connsiteY11" fmla="*/ 1404525 h 1414968"/>
                <a:gd name="connsiteX12" fmla="*/ 1284169 w 6730462"/>
                <a:gd name="connsiteY12" fmla="*/ 1399904 h 1414968"/>
                <a:gd name="connsiteX13" fmla="*/ 443059 w 6730462"/>
                <a:gd name="connsiteY13" fmla="*/ 1315598 h 1414968"/>
                <a:gd name="connsiteX14" fmla="*/ 1464 w 6730462"/>
                <a:gd name="connsiteY14" fmla="*/ 565815 h 1414968"/>
                <a:gd name="connsiteX0" fmla="*/ 1464 w 6730462"/>
                <a:gd name="connsiteY0" fmla="*/ 565815 h 1412357"/>
                <a:gd name="connsiteX1" fmla="*/ 580628 w 6730462"/>
                <a:gd name="connsiteY1" fmla="*/ 222565 h 1412357"/>
                <a:gd name="connsiteX2" fmla="*/ 895407 w 6730462"/>
                <a:gd name="connsiteY2" fmla="*/ 87933 h 1412357"/>
                <a:gd name="connsiteX3" fmla="*/ 2357495 w 6730462"/>
                <a:gd name="connsiteY3" fmla="*/ 183183 h 1412357"/>
                <a:gd name="connsiteX4" fmla="*/ 3224270 w 6730462"/>
                <a:gd name="connsiteY4" fmla="*/ 187946 h 1412357"/>
                <a:gd name="connsiteX5" fmla="*/ 4114857 w 6730462"/>
                <a:gd name="connsiteY5" fmla="*/ 45071 h 1412357"/>
                <a:gd name="connsiteX6" fmla="*/ 5067357 w 6730462"/>
                <a:gd name="connsiteY6" fmla="*/ 11733 h 1412357"/>
                <a:gd name="connsiteX7" fmla="*/ 6348470 w 6730462"/>
                <a:gd name="connsiteY7" fmla="*/ 226046 h 1412357"/>
                <a:gd name="connsiteX8" fmla="*/ 6729470 w 6730462"/>
                <a:gd name="connsiteY8" fmla="*/ 788021 h 1412357"/>
                <a:gd name="connsiteX9" fmla="*/ 6424670 w 6730462"/>
                <a:gd name="connsiteY9" fmla="*/ 1259508 h 1412357"/>
                <a:gd name="connsiteX10" fmla="*/ 5481695 w 6730462"/>
                <a:gd name="connsiteY10" fmla="*/ 1316658 h 1412357"/>
                <a:gd name="connsiteX11" fmla="*/ 2570266 w 6730462"/>
                <a:gd name="connsiteY11" fmla="*/ 1340208 h 1412357"/>
                <a:gd name="connsiteX12" fmla="*/ 1284169 w 6730462"/>
                <a:gd name="connsiteY12" fmla="*/ 1399904 h 1412357"/>
                <a:gd name="connsiteX13" fmla="*/ 443059 w 6730462"/>
                <a:gd name="connsiteY13" fmla="*/ 1315598 h 1412357"/>
                <a:gd name="connsiteX14" fmla="*/ 1464 w 6730462"/>
                <a:gd name="connsiteY14" fmla="*/ 565815 h 1412357"/>
                <a:gd name="connsiteX0" fmla="*/ 1461 w 6730459"/>
                <a:gd name="connsiteY0" fmla="*/ 565815 h 1387253"/>
                <a:gd name="connsiteX1" fmla="*/ 580625 w 6730459"/>
                <a:gd name="connsiteY1" fmla="*/ 222565 h 1387253"/>
                <a:gd name="connsiteX2" fmla="*/ 895404 w 6730459"/>
                <a:gd name="connsiteY2" fmla="*/ 87933 h 1387253"/>
                <a:gd name="connsiteX3" fmla="*/ 2357492 w 6730459"/>
                <a:gd name="connsiteY3" fmla="*/ 183183 h 1387253"/>
                <a:gd name="connsiteX4" fmla="*/ 3224267 w 6730459"/>
                <a:gd name="connsiteY4" fmla="*/ 187946 h 1387253"/>
                <a:gd name="connsiteX5" fmla="*/ 4114854 w 6730459"/>
                <a:gd name="connsiteY5" fmla="*/ 45071 h 1387253"/>
                <a:gd name="connsiteX6" fmla="*/ 5067354 w 6730459"/>
                <a:gd name="connsiteY6" fmla="*/ 11733 h 1387253"/>
                <a:gd name="connsiteX7" fmla="*/ 6348467 w 6730459"/>
                <a:gd name="connsiteY7" fmla="*/ 226046 h 1387253"/>
                <a:gd name="connsiteX8" fmla="*/ 6729467 w 6730459"/>
                <a:gd name="connsiteY8" fmla="*/ 788021 h 1387253"/>
                <a:gd name="connsiteX9" fmla="*/ 6424667 w 6730459"/>
                <a:gd name="connsiteY9" fmla="*/ 1259508 h 1387253"/>
                <a:gd name="connsiteX10" fmla="*/ 5481692 w 6730459"/>
                <a:gd name="connsiteY10" fmla="*/ 1316658 h 1387253"/>
                <a:gd name="connsiteX11" fmla="*/ 2570263 w 6730459"/>
                <a:gd name="connsiteY11" fmla="*/ 1340208 h 1387253"/>
                <a:gd name="connsiteX12" fmla="*/ 1279313 w 6730459"/>
                <a:gd name="connsiteY12" fmla="*/ 1353963 h 1387253"/>
                <a:gd name="connsiteX13" fmla="*/ 443056 w 6730459"/>
                <a:gd name="connsiteY13" fmla="*/ 1315598 h 1387253"/>
                <a:gd name="connsiteX14" fmla="*/ 1461 w 6730459"/>
                <a:gd name="connsiteY14" fmla="*/ 565815 h 1387253"/>
                <a:gd name="connsiteX0" fmla="*/ 5611 w 6734609"/>
                <a:gd name="connsiteY0" fmla="*/ 565815 h 1399194"/>
                <a:gd name="connsiteX1" fmla="*/ 584775 w 6734609"/>
                <a:gd name="connsiteY1" fmla="*/ 222565 h 1399194"/>
                <a:gd name="connsiteX2" fmla="*/ 899554 w 6734609"/>
                <a:gd name="connsiteY2" fmla="*/ 87933 h 1399194"/>
                <a:gd name="connsiteX3" fmla="*/ 2361642 w 6734609"/>
                <a:gd name="connsiteY3" fmla="*/ 183183 h 1399194"/>
                <a:gd name="connsiteX4" fmla="*/ 3228417 w 6734609"/>
                <a:gd name="connsiteY4" fmla="*/ 187946 h 1399194"/>
                <a:gd name="connsiteX5" fmla="*/ 4119004 w 6734609"/>
                <a:gd name="connsiteY5" fmla="*/ 45071 h 1399194"/>
                <a:gd name="connsiteX6" fmla="*/ 5071504 w 6734609"/>
                <a:gd name="connsiteY6" fmla="*/ 11733 h 1399194"/>
                <a:gd name="connsiteX7" fmla="*/ 6352617 w 6734609"/>
                <a:gd name="connsiteY7" fmla="*/ 226046 h 1399194"/>
                <a:gd name="connsiteX8" fmla="*/ 6733617 w 6734609"/>
                <a:gd name="connsiteY8" fmla="*/ 788021 h 1399194"/>
                <a:gd name="connsiteX9" fmla="*/ 6428817 w 6734609"/>
                <a:gd name="connsiteY9" fmla="*/ 1259508 h 1399194"/>
                <a:gd name="connsiteX10" fmla="*/ 5485842 w 6734609"/>
                <a:gd name="connsiteY10" fmla="*/ 1316658 h 1399194"/>
                <a:gd name="connsiteX11" fmla="*/ 2574413 w 6734609"/>
                <a:gd name="connsiteY11" fmla="*/ 1340208 h 1399194"/>
                <a:gd name="connsiteX12" fmla="*/ 1283463 w 6734609"/>
                <a:gd name="connsiteY12" fmla="*/ 1353963 h 1399194"/>
                <a:gd name="connsiteX13" fmla="*/ 350143 w 6734609"/>
                <a:gd name="connsiteY13" fmla="*/ 1333975 h 1399194"/>
                <a:gd name="connsiteX14" fmla="*/ 5611 w 6734609"/>
                <a:gd name="connsiteY14" fmla="*/ 565815 h 1399194"/>
                <a:gd name="connsiteX0" fmla="*/ 5611 w 6733952"/>
                <a:gd name="connsiteY0" fmla="*/ 571495 h 1404874"/>
                <a:gd name="connsiteX1" fmla="*/ 584775 w 6733952"/>
                <a:gd name="connsiteY1" fmla="*/ 228245 h 1404874"/>
                <a:gd name="connsiteX2" fmla="*/ 899554 w 6733952"/>
                <a:gd name="connsiteY2" fmla="*/ 93613 h 1404874"/>
                <a:gd name="connsiteX3" fmla="*/ 2361642 w 6733952"/>
                <a:gd name="connsiteY3" fmla="*/ 188863 h 1404874"/>
                <a:gd name="connsiteX4" fmla="*/ 3228417 w 6733952"/>
                <a:gd name="connsiteY4" fmla="*/ 193626 h 1404874"/>
                <a:gd name="connsiteX5" fmla="*/ 4119004 w 6733952"/>
                <a:gd name="connsiteY5" fmla="*/ 50751 h 1404874"/>
                <a:gd name="connsiteX6" fmla="*/ 5071504 w 6733952"/>
                <a:gd name="connsiteY6" fmla="*/ 17413 h 1404874"/>
                <a:gd name="connsiteX7" fmla="*/ 6386591 w 6733952"/>
                <a:gd name="connsiteY7" fmla="*/ 309825 h 1404874"/>
                <a:gd name="connsiteX8" fmla="*/ 6733617 w 6733952"/>
                <a:gd name="connsiteY8" fmla="*/ 793701 h 1404874"/>
                <a:gd name="connsiteX9" fmla="*/ 6428817 w 6733952"/>
                <a:gd name="connsiteY9" fmla="*/ 1265188 h 1404874"/>
                <a:gd name="connsiteX10" fmla="*/ 5485842 w 6733952"/>
                <a:gd name="connsiteY10" fmla="*/ 1322338 h 1404874"/>
                <a:gd name="connsiteX11" fmla="*/ 2574413 w 6733952"/>
                <a:gd name="connsiteY11" fmla="*/ 1345888 h 1404874"/>
                <a:gd name="connsiteX12" fmla="*/ 1283463 w 6733952"/>
                <a:gd name="connsiteY12" fmla="*/ 1359643 h 1404874"/>
                <a:gd name="connsiteX13" fmla="*/ 350143 w 6733952"/>
                <a:gd name="connsiteY13" fmla="*/ 1339655 h 1404874"/>
                <a:gd name="connsiteX14" fmla="*/ 5611 w 6733952"/>
                <a:gd name="connsiteY14" fmla="*/ 571495 h 140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33952" h="1404874">
                  <a:moveTo>
                    <a:pt x="5611" y="571495"/>
                  </a:moveTo>
                  <a:cubicBezTo>
                    <a:pt x="44716" y="386260"/>
                    <a:pt x="435785" y="307892"/>
                    <a:pt x="584775" y="228245"/>
                  </a:cubicBezTo>
                  <a:cubicBezTo>
                    <a:pt x="733765" y="148598"/>
                    <a:pt x="603410" y="100177"/>
                    <a:pt x="899554" y="93613"/>
                  </a:cubicBezTo>
                  <a:cubicBezTo>
                    <a:pt x="1195698" y="87049"/>
                    <a:pt x="1973498" y="172194"/>
                    <a:pt x="2361642" y="188863"/>
                  </a:cubicBezTo>
                  <a:cubicBezTo>
                    <a:pt x="2749786" y="205532"/>
                    <a:pt x="2935523" y="216645"/>
                    <a:pt x="3228417" y="193626"/>
                  </a:cubicBezTo>
                  <a:cubicBezTo>
                    <a:pt x="3521311" y="170607"/>
                    <a:pt x="3811823" y="80120"/>
                    <a:pt x="4119004" y="50751"/>
                  </a:cubicBezTo>
                  <a:cubicBezTo>
                    <a:pt x="4426185" y="21382"/>
                    <a:pt x="4693573" y="-25766"/>
                    <a:pt x="5071504" y="17413"/>
                  </a:cubicBezTo>
                  <a:cubicBezTo>
                    <a:pt x="5449435" y="60592"/>
                    <a:pt x="6109572" y="180444"/>
                    <a:pt x="6386591" y="309825"/>
                  </a:cubicBezTo>
                  <a:cubicBezTo>
                    <a:pt x="6663610" y="439206"/>
                    <a:pt x="6726579" y="634474"/>
                    <a:pt x="6733617" y="793701"/>
                  </a:cubicBezTo>
                  <a:cubicBezTo>
                    <a:pt x="6740655" y="952928"/>
                    <a:pt x="6636780" y="1177082"/>
                    <a:pt x="6428817" y="1265188"/>
                  </a:cubicBezTo>
                  <a:cubicBezTo>
                    <a:pt x="6220855" y="1353294"/>
                    <a:pt x="6129052" y="1292008"/>
                    <a:pt x="5485842" y="1322338"/>
                  </a:cubicBezTo>
                  <a:cubicBezTo>
                    <a:pt x="4842632" y="1352668"/>
                    <a:pt x="3274810" y="1318153"/>
                    <a:pt x="2574413" y="1345888"/>
                  </a:cubicBezTo>
                  <a:lnTo>
                    <a:pt x="1283463" y="1359643"/>
                  </a:lnTo>
                  <a:cubicBezTo>
                    <a:pt x="1005771" y="1364072"/>
                    <a:pt x="563118" y="1471013"/>
                    <a:pt x="350143" y="1339655"/>
                  </a:cubicBezTo>
                  <a:cubicBezTo>
                    <a:pt x="137168" y="1208297"/>
                    <a:pt x="-33494" y="756730"/>
                    <a:pt x="5611" y="571495"/>
                  </a:cubicBezTo>
                  <a:close/>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3719513" y="2366963"/>
              <a:ext cx="158970" cy="1140043"/>
            </a:xfrm>
            <a:custGeom>
              <a:avLst/>
              <a:gdLst>
                <a:gd name="connsiteX0" fmla="*/ 9525 w 322808"/>
                <a:gd name="connsiteY0" fmla="*/ 0 h 1265501"/>
                <a:gd name="connsiteX1" fmla="*/ 152400 w 322808"/>
                <a:gd name="connsiteY1" fmla="*/ 414337 h 1265501"/>
                <a:gd name="connsiteX2" fmla="*/ 128587 w 322808"/>
                <a:gd name="connsiteY2" fmla="*/ 747712 h 1265501"/>
                <a:gd name="connsiteX3" fmla="*/ 0 w 322808"/>
                <a:gd name="connsiteY3" fmla="*/ 1138237 h 1265501"/>
                <a:gd name="connsiteX0" fmla="*/ 9525 w 158970"/>
                <a:gd name="connsiteY0" fmla="*/ 0 h 1140043"/>
                <a:gd name="connsiteX1" fmla="*/ 152400 w 158970"/>
                <a:gd name="connsiteY1" fmla="*/ 414337 h 1140043"/>
                <a:gd name="connsiteX2" fmla="*/ 128587 w 158970"/>
                <a:gd name="connsiteY2" fmla="*/ 747712 h 1140043"/>
                <a:gd name="connsiteX3" fmla="*/ 71437 w 158970"/>
                <a:gd name="connsiteY3" fmla="*/ 966787 h 1140043"/>
                <a:gd name="connsiteX4" fmla="*/ 0 w 158970"/>
                <a:gd name="connsiteY4" fmla="*/ 1138237 h 114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70" h="1140043">
                  <a:moveTo>
                    <a:pt x="9525" y="0"/>
                  </a:moveTo>
                  <a:cubicBezTo>
                    <a:pt x="71040" y="144859"/>
                    <a:pt x="132556" y="289718"/>
                    <a:pt x="152400" y="414337"/>
                  </a:cubicBezTo>
                  <a:cubicBezTo>
                    <a:pt x="172244" y="538956"/>
                    <a:pt x="142081" y="655637"/>
                    <a:pt x="128587" y="747712"/>
                  </a:cubicBezTo>
                  <a:cubicBezTo>
                    <a:pt x="115093" y="839787"/>
                    <a:pt x="92868" y="901700"/>
                    <a:pt x="71437" y="966787"/>
                  </a:cubicBezTo>
                  <a:cubicBezTo>
                    <a:pt x="50006" y="1031874"/>
                    <a:pt x="53975" y="1156493"/>
                    <a:pt x="0" y="1138237"/>
                  </a:cubicBez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5231430" y="2243138"/>
              <a:ext cx="355470" cy="1234559"/>
            </a:xfrm>
            <a:custGeom>
              <a:avLst/>
              <a:gdLst>
                <a:gd name="connsiteX0" fmla="*/ 9525 w 322808"/>
                <a:gd name="connsiteY0" fmla="*/ 0 h 1265501"/>
                <a:gd name="connsiteX1" fmla="*/ 152400 w 322808"/>
                <a:gd name="connsiteY1" fmla="*/ 414337 h 1265501"/>
                <a:gd name="connsiteX2" fmla="*/ 128587 w 322808"/>
                <a:gd name="connsiteY2" fmla="*/ 747712 h 1265501"/>
                <a:gd name="connsiteX3" fmla="*/ 0 w 322808"/>
                <a:gd name="connsiteY3" fmla="*/ 1138237 h 1265501"/>
                <a:gd name="connsiteX0" fmla="*/ 9525 w 158970"/>
                <a:gd name="connsiteY0" fmla="*/ 0 h 1140043"/>
                <a:gd name="connsiteX1" fmla="*/ 152400 w 158970"/>
                <a:gd name="connsiteY1" fmla="*/ 414337 h 1140043"/>
                <a:gd name="connsiteX2" fmla="*/ 128587 w 158970"/>
                <a:gd name="connsiteY2" fmla="*/ 747712 h 1140043"/>
                <a:gd name="connsiteX3" fmla="*/ 71437 w 158970"/>
                <a:gd name="connsiteY3" fmla="*/ 966787 h 1140043"/>
                <a:gd name="connsiteX4" fmla="*/ 0 w 158970"/>
                <a:gd name="connsiteY4" fmla="*/ 1138237 h 1140043"/>
                <a:gd name="connsiteX0" fmla="*/ 9525 w 171872"/>
                <a:gd name="connsiteY0" fmla="*/ 0 h 1140043"/>
                <a:gd name="connsiteX1" fmla="*/ 152400 w 171872"/>
                <a:gd name="connsiteY1" fmla="*/ 414337 h 1140043"/>
                <a:gd name="connsiteX2" fmla="*/ 161925 w 171872"/>
                <a:gd name="connsiteY2" fmla="*/ 747712 h 1140043"/>
                <a:gd name="connsiteX3" fmla="*/ 71437 w 171872"/>
                <a:gd name="connsiteY3" fmla="*/ 966787 h 1140043"/>
                <a:gd name="connsiteX4" fmla="*/ 0 w 171872"/>
                <a:gd name="connsiteY4" fmla="*/ 1138237 h 1140043"/>
                <a:gd name="connsiteX0" fmla="*/ 9525 w 184020"/>
                <a:gd name="connsiteY0" fmla="*/ 0 h 1140043"/>
                <a:gd name="connsiteX1" fmla="*/ 171450 w 184020"/>
                <a:gd name="connsiteY1" fmla="*/ 419100 h 1140043"/>
                <a:gd name="connsiteX2" fmla="*/ 161925 w 184020"/>
                <a:gd name="connsiteY2" fmla="*/ 747712 h 1140043"/>
                <a:gd name="connsiteX3" fmla="*/ 71437 w 184020"/>
                <a:gd name="connsiteY3" fmla="*/ 966787 h 1140043"/>
                <a:gd name="connsiteX4" fmla="*/ 0 w 184020"/>
                <a:gd name="connsiteY4" fmla="*/ 1138237 h 1140043"/>
                <a:gd name="connsiteX0" fmla="*/ 180975 w 355470"/>
                <a:gd name="connsiteY0" fmla="*/ 0 h 1234559"/>
                <a:gd name="connsiteX1" fmla="*/ 342900 w 355470"/>
                <a:gd name="connsiteY1" fmla="*/ 419100 h 1234559"/>
                <a:gd name="connsiteX2" fmla="*/ 333375 w 355470"/>
                <a:gd name="connsiteY2" fmla="*/ 747712 h 1234559"/>
                <a:gd name="connsiteX3" fmla="*/ 242887 w 355470"/>
                <a:gd name="connsiteY3" fmla="*/ 966787 h 1234559"/>
                <a:gd name="connsiteX4" fmla="*/ 0 w 355470"/>
                <a:gd name="connsiteY4" fmla="*/ 1233487 h 1234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470" h="1234559">
                  <a:moveTo>
                    <a:pt x="180975" y="0"/>
                  </a:moveTo>
                  <a:cubicBezTo>
                    <a:pt x="242490" y="144859"/>
                    <a:pt x="317500" y="294481"/>
                    <a:pt x="342900" y="419100"/>
                  </a:cubicBezTo>
                  <a:cubicBezTo>
                    <a:pt x="368300" y="543719"/>
                    <a:pt x="350044" y="656431"/>
                    <a:pt x="333375" y="747712"/>
                  </a:cubicBezTo>
                  <a:cubicBezTo>
                    <a:pt x="316706" y="838993"/>
                    <a:pt x="264318" y="901700"/>
                    <a:pt x="242887" y="966787"/>
                  </a:cubicBezTo>
                  <a:cubicBezTo>
                    <a:pt x="221456" y="1031874"/>
                    <a:pt x="53975" y="1251743"/>
                    <a:pt x="0" y="1233487"/>
                  </a:cubicBez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https://www.vignaclarablog.it/wp-content/uploads/2010/06/a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2118" y="2348132"/>
              <a:ext cx="1018858" cy="579753"/>
            </a:xfrm>
            <a:prstGeom prst="rect">
              <a:avLst/>
            </a:prstGeom>
            <a:noFill/>
            <a:ln>
              <a:noFill/>
            </a:ln>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2136" y="2508858"/>
              <a:ext cx="562239" cy="413808"/>
            </a:xfrm>
            <a:prstGeom prst="rect">
              <a:avLst/>
            </a:prstGeom>
          </p:spPr>
        </p:pic>
        <p:pic>
          <p:nvPicPr>
            <p:cNvPr id="19" name="Picture 18"/>
            <p:cNvPicPr>
              <a:picLocks noChangeAspect="1"/>
            </p:cNvPicPr>
            <p:nvPr/>
          </p:nvPicPr>
          <p:blipFill>
            <a:blip r:embed="rId5"/>
            <a:stretch>
              <a:fillRect/>
            </a:stretch>
          </p:blipFill>
          <p:spPr>
            <a:xfrm>
              <a:off x="2389527" y="2975159"/>
              <a:ext cx="867455" cy="485775"/>
            </a:xfrm>
            <a:prstGeom prst="rect">
              <a:avLst/>
            </a:prstGeom>
          </p:spPr>
        </p:pic>
        <p:sp>
          <p:nvSpPr>
            <p:cNvPr id="22" name="TextBox 21"/>
            <p:cNvSpPr txBox="1"/>
            <p:nvPr/>
          </p:nvSpPr>
          <p:spPr>
            <a:xfrm>
              <a:off x="5662921" y="3044689"/>
              <a:ext cx="1243013" cy="430887"/>
            </a:xfrm>
            <a:prstGeom prst="rect">
              <a:avLst/>
            </a:prstGeom>
            <a:noFill/>
            <a:ln>
              <a:solidFill>
                <a:srgbClr val="00B0F0"/>
              </a:solidFill>
            </a:ln>
          </p:spPr>
          <p:txBody>
            <a:bodyPr wrap="square" rtlCol="0">
              <a:spAutoFit/>
            </a:bodyPr>
            <a:lstStyle/>
            <a:p>
              <a:pPr algn="ctr"/>
              <a:r>
                <a:rPr lang="it-IT" sz="1100" dirty="0" smtClean="0">
                  <a:ln>
                    <a:solidFill>
                      <a:srgbClr val="00B0F0"/>
                    </a:solidFill>
                  </a:ln>
                  <a:solidFill>
                    <a:schemeClr val="bg1"/>
                  </a:solidFill>
                </a:rPr>
                <a:t>Area sportiva attrezzata</a:t>
              </a:r>
              <a:endParaRPr lang="en-GB" sz="1100" dirty="0">
                <a:ln>
                  <a:solidFill>
                    <a:srgbClr val="00B0F0"/>
                  </a:solidFill>
                </a:ln>
                <a:solidFill>
                  <a:schemeClr val="bg1"/>
                </a:solidFill>
              </a:endParaRPr>
            </a:p>
          </p:txBody>
        </p:sp>
        <p:sp>
          <p:nvSpPr>
            <p:cNvPr id="23" name="TextBox 22"/>
            <p:cNvSpPr txBox="1"/>
            <p:nvPr/>
          </p:nvSpPr>
          <p:spPr>
            <a:xfrm>
              <a:off x="2647411" y="3718196"/>
              <a:ext cx="2159902" cy="679594"/>
            </a:xfrm>
            <a:prstGeom prst="rect">
              <a:avLst/>
            </a:prstGeom>
            <a:noFill/>
            <a:ln>
              <a:solidFill>
                <a:srgbClr val="FFFF00"/>
              </a:solidFill>
            </a:ln>
          </p:spPr>
          <p:txBody>
            <a:bodyPr wrap="square" rtlCol="0">
              <a:spAutoFit/>
            </a:bodyPr>
            <a:lstStyle/>
            <a:p>
              <a:pPr algn="ctr"/>
              <a:r>
                <a:rPr lang="it-IT" sz="1100" dirty="0" smtClean="0">
                  <a:ln>
                    <a:solidFill>
                      <a:srgbClr val="FFFF00"/>
                    </a:solidFill>
                  </a:ln>
                  <a:solidFill>
                    <a:schemeClr val="bg1"/>
                  </a:solidFill>
                </a:rPr>
                <a:t>Area attrezzata giochi per bambini </a:t>
              </a:r>
              <a:r>
                <a:rPr lang="it-IT" sz="1100" dirty="0" smtClean="0">
                  <a:ln>
                    <a:solidFill>
                      <a:srgbClr val="FFFF00"/>
                    </a:solidFill>
                  </a:ln>
                  <a:solidFill>
                    <a:srgbClr val="FF0000"/>
                  </a:solidFill>
                </a:rPr>
                <a:t>(diversamente abili </a:t>
              </a:r>
              <a:r>
                <a:rPr lang="it-IT" sz="1100" dirty="0" smtClean="0">
                  <a:ln>
                    <a:solidFill>
                      <a:srgbClr val="FFFF00"/>
                    </a:solidFill>
                  </a:ln>
                  <a:solidFill>
                    <a:schemeClr val="bg1"/>
                  </a:solidFill>
                </a:rPr>
                <a:t>e non)</a:t>
              </a:r>
              <a:endParaRPr lang="en-GB" sz="1100" dirty="0">
                <a:ln>
                  <a:solidFill>
                    <a:srgbClr val="FFFF00"/>
                  </a:solidFill>
                </a:ln>
                <a:solidFill>
                  <a:schemeClr val="bg1"/>
                </a:solidFill>
              </a:endParaRPr>
            </a:p>
          </p:txBody>
        </p:sp>
        <p:sp>
          <p:nvSpPr>
            <p:cNvPr id="24" name="TextBox 23"/>
            <p:cNvSpPr txBox="1"/>
            <p:nvPr/>
          </p:nvSpPr>
          <p:spPr>
            <a:xfrm>
              <a:off x="3801692" y="2741020"/>
              <a:ext cx="1547812" cy="296233"/>
            </a:xfrm>
            <a:prstGeom prst="rect">
              <a:avLst/>
            </a:prstGeom>
            <a:noFill/>
          </p:spPr>
          <p:txBody>
            <a:bodyPr wrap="square" rtlCol="0">
              <a:spAutoFit/>
            </a:bodyPr>
            <a:lstStyle/>
            <a:p>
              <a:pPr algn="ctr"/>
              <a:r>
                <a:rPr lang="it-IT" sz="1100" dirty="0" smtClean="0">
                  <a:ln>
                    <a:solidFill>
                      <a:srgbClr val="00B050"/>
                    </a:solidFill>
                  </a:ln>
                  <a:solidFill>
                    <a:schemeClr val="bg1"/>
                  </a:solidFill>
                </a:rPr>
                <a:t>Area Pic-Nic</a:t>
              </a:r>
              <a:endParaRPr lang="en-GB" sz="1100" dirty="0">
                <a:ln>
                  <a:solidFill>
                    <a:srgbClr val="00B050"/>
                  </a:solidFill>
                </a:ln>
                <a:solidFill>
                  <a:schemeClr val="bg1"/>
                </a:solidFill>
              </a:endParaRPr>
            </a:p>
          </p:txBody>
        </p:sp>
        <p:cxnSp>
          <p:nvCxnSpPr>
            <p:cNvPr id="26" name="Straight Connector 25"/>
            <p:cNvCxnSpPr>
              <a:stCxn id="23" idx="0"/>
            </p:cNvCxnSpPr>
            <p:nvPr/>
          </p:nvCxnSpPr>
          <p:spPr>
            <a:xfrm flipH="1" flipV="1">
              <a:off x="3024749" y="3503863"/>
              <a:ext cx="702614" cy="214333"/>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1660694" y="3343726"/>
              <a:ext cx="491415" cy="2490958"/>
            </a:xfrm>
            <a:custGeom>
              <a:avLst/>
              <a:gdLst>
                <a:gd name="connsiteX0" fmla="*/ 9525 w 322808"/>
                <a:gd name="connsiteY0" fmla="*/ 0 h 1265501"/>
                <a:gd name="connsiteX1" fmla="*/ 152400 w 322808"/>
                <a:gd name="connsiteY1" fmla="*/ 414337 h 1265501"/>
                <a:gd name="connsiteX2" fmla="*/ 128587 w 322808"/>
                <a:gd name="connsiteY2" fmla="*/ 747712 h 1265501"/>
                <a:gd name="connsiteX3" fmla="*/ 0 w 322808"/>
                <a:gd name="connsiteY3" fmla="*/ 1138237 h 1265501"/>
                <a:gd name="connsiteX0" fmla="*/ 9525 w 158970"/>
                <a:gd name="connsiteY0" fmla="*/ 0 h 1140043"/>
                <a:gd name="connsiteX1" fmla="*/ 152400 w 158970"/>
                <a:gd name="connsiteY1" fmla="*/ 414337 h 1140043"/>
                <a:gd name="connsiteX2" fmla="*/ 128587 w 158970"/>
                <a:gd name="connsiteY2" fmla="*/ 747712 h 1140043"/>
                <a:gd name="connsiteX3" fmla="*/ 71437 w 158970"/>
                <a:gd name="connsiteY3" fmla="*/ 966787 h 1140043"/>
                <a:gd name="connsiteX4" fmla="*/ 0 w 158970"/>
                <a:gd name="connsiteY4" fmla="*/ 1138237 h 1140043"/>
                <a:gd name="connsiteX0" fmla="*/ 0 w 362563"/>
                <a:gd name="connsiteY0" fmla="*/ 0 h 1986215"/>
                <a:gd name="connsiteX1" fmla="*/ 142875 w 362563"/>
                <a:gd name="connsiteY1" fmla="*/ 414337 h 1986215"/>
                <a:gd name="connsiteX2" fmla="*/ 119062 w 362563"/>
                <a:gd name="connsiteY2" fmla="*/ 747712 h 1986215"/>
                <a:gd name="connsiteX3" fmla="*/ 61912 w 362563"/>
                <a:gd name="connsiteY3" fmla="*/ 966787 h 1986215"/>
                <a:gd name="connsiteX4" fmla="*/ 357187 w 362563"/>
                <a:gd name="connsiteY4" fmla="*/ 1985962 h 1986215"/>
                <a:gd name="connsiteX0" fmla="*/ 0 w 365638"/>
                <a:gd name="connsiteY0" fmla="*/ 0 h 1986223"/>
                <a:gd name="connsiteX1" fmla="*/ 142875 w 365638"/>
                <a:gd name="connsiteY1" fmla="*/ 414337 h 1986223"/>
                <a:gd name="connsiteX2" fmla="*/ 119062 w 365638"/>
                <a:gd name="connsiteY2" fmla="*/ 747712 h 1986223"/>
                <a:gd name="connsiteX3" fmla="*/ 209549 w 365638"/>
                <a:gd name="connsiteY3" fmla="*/ 995362 h 1986223"/>
                <a:gd name="connsiteX4" fmla="*/ 357187 w 365638"/>
                <a:gd name="connsiteY4" fmla="*/ 1985962 h 1986223"/>
                <a:gd name="connsiteX0" fmla="*/ 0 w 365638"/>
                <a:gd name="connsiteY0" fmla="*/ 0 h 1986223"/>
                <a:gd name="connsiteX1" fmla="*/ 142875 w 365638"/>
                <a:gd name="connsiteY1" fmla="*/ 414337 h 1986223"/>
                <a:gd name="connsiteX2" fmla="*/ 185737 w 365638"/>
                <a:gd name="connsiteY2" fmla="*/ 752475 h 1986223"/>
                <a:gd name="connsiteX3" fmla="*/ 209549 w 365638"/>
                <a:gd name="connsiteY3" fmla="*/ 995362 h 1986223"/>
                <a:gd name="connsiteX4" fmla="*/ 357187 w 365638"/>
                <a:gd name="connsiteY4" fmla="*/ 1985962 h 1986223"/>
                <a:gd name="connsiteX0" fmla="*/ 0 w 491415"/>
                <a:gd name="connsiteY0" fmla="*/ 0 h 2490958"/>
                <a:gd name="connsiteX1" fmla="*/ 142875 w 491415"/>
                <a:gd name="connsiteY1" fmla="*/ 414337 h 2490958"/>
                <a:gd name="connsiteX2" fmla="*/ 185737 w 491415"/>
                <a:gd name="connsiteY2" fmla="*/ 752475 h 2490958"/>
                <a:gd name="connsiteX3" fmla="*/ 209549 w 491415"/>
                <a:gd name="connsiteY3" fmla="*/ 995362 h 2490958"/>
                <a:gd name="connsiteX4" fmla="*/ 485774 w 491415"/>
                <a:gd name="connsiteY4" fmla="*/ 2490787 h 2490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415" h="2490958">
                  <a:moveTo>
                    <a:pt x="0" y="0"/>
                  </a:moveTo>
                  <a:cubicBezTo>
                    <a:pt x="61515" y="144859"/>
                    <a:pt x="111919" y="288925"/>
                    <a:pt x="142875" y="414337"/>
                  </a:cubicBezTo>
                  <a:cubicBezTo>
                    <a:pt x="173831" y="539749"/>
                    <a:pt x="174625" y="655638"/>
                    <a:pt x="185737" y="752475"/>
                  </a:cubicBezTo>
                  <a:cubicBezTo>
                    <a:pt x="196849" y="849312"/>
                    <a:pt x="230980" y="930275"/>
                    <a:pt x="209549" y="995362"/>
                  </a:cubicBezTo>
                  <a:cubicBezTo>
                    <a:pt x="188118" y="1060449"/>
                    <a:pt x="539749" y="2509043"/>
                    <a:pt x="485774" y="2490787"/>
                  </a:cubicBez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2351062" y="4304711"/>
              <a:ext cx="1547812" cy="769441"/>
            </a:xfrm>
            <a:prstGeom prst="rect">
              <a:avLst/>
            </a:prstGeom>
            <a:noFill/>
            <a:ln>
              <a:solidFill>
                <a:schemeClr val="accent2">
                  <a:lumMod val="75000"/>
                </a:schemeClr>
              </a:solidFill>
            </a:ln>
          </p:spPr>
          <p:txBody>
            <a:bodyPr wrap="square" rtlCol="0">
              <a:spAutoFit/>
            </a:bodyPr>
            <a:lstStyle/>
            <a:p>
              <a:pPr algn="ctr"/>
              <a:r>
                <a:rPr lang="it-IT" sz="1100" dirty="0" smtClean="0">
                  <a:ln>
                    <a:solidFill>
                      <a:schemeClr val="accent2">
                        <a:lumMod val="75000"/>
                      </a:schemeClr>
                    </a:solidFill>
                  </a:ln>
                  <a:solidFill>
                    <a:schemeClr val="bg1"/>
                  </a:solidFill>
                </a:rPr>
                <a:t>Pista ciclabile già esistente collegata con via Ripamonti fino a Noverasco</a:t>
              </a:r>
              <a:endParaRPr lang="en-GB" sz="1100" dirty="0">
                <a:ln>
                  <a:solidFill>
                    <a:schemeClr val="accent2">
                      <a:lumMod val="75000"/>
                    </a:schemeClr>
                  </a:solidFill>
                </a:ln>
                <a:solidFill>
                  <a:schemeClr val="bg1"/>
                </a:solidFill>
              </a:endParaRPr>
            </a:p>
          </p:txBody>
        </p:sp>
        <p:cxnSp>
          <p:nvCxnSpPr>
            <p:cNvPr id="29" name="Straight Connector 28"/>
            <p:cNvCxnSpPr>
              <a:stCxn id="28" idx="1"/>
            </p:cNvCxnSpPr>
            <p:nvPr/>
          </p:nvCxnSpPr>
          <p:spPr>
            <a:xfrm flipH="1" flipV="1">
              <a:off x="1913462" y="4542589"/>
              <a:ext cx="437600" cy="146843"/>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4" name="Freeform 33"/>
            <p:cNvSpPr/>
            <p:nvPr/>
          </p:nvSpPr>
          <p:spPr>
            <a:xfrm>
              <a:off x="1503744" y="1879601"/>
              <a:ext cx="6607140" cy="1816100"/>
            </a:xfrm>
            <a:custGeom>
              <a:avLst/>
              <a:gdLst>
                <a:gd name="connsiteX0" fmla="*/ 221785 w 6771215"/>
                <a:gd name="connsiteY0" fmla="*/ 464171 h 1483068"/>
                <a:gd name="connsiteX1" fmla="*/ 645648 w 6771215"/>
                <a:gd name="connsiteY1" fmla="*/ 264146 h 1483068"/>
                <a:gd name="connsiteX2" fmla="*/ 936160 w 6771215"/>
                <a:gd name="connsiteY2" fmla="*/ 87933 h 1483068"/>
                <a:gd name="connsiteX3" fmla="*/ 2398248 w 6771215"/>
                <a:gd name="connsiteY3" fmla="*/ 183183 h 1483068"/>
                <a:gd name="connsiteX4" fmla="*/ 3265023 w 6771215"/>
                <a:gd name="connsiteY4" fmla="*/ 187946 h 1483068"/>
                <a:gd name="connsiteX5" fmla="*/ 4155610 w 6771215"/>
                <a:gd name="connsiteY5" fmla="*/ 45071 h 1483068"/>
                <a:gd name="connsiteX6" fmla="*/ 5108110 w 6771215"/>
                <a:gd name="connsiteY6" fmla="*/ 11733 h 1483068"/>
                <a:gd name="connsiteX7" fmla="*/ 6389223 w 6771215"/>
                <a:gd name="connsiteY7" fmla="*/ 226046 h 1483068"/>
                <a:gd name="connsiteX8" fmla="*/ 6770223 w 6771215"/>
                <a:gd name="connsiteY8" fmla="*/ 788021 h 1483068"/>
                <a:gd name="connsiteX9" fmla="*/ 6465423 w 6771215"/>
                <a:gd name="connsiteY9" fmla="*/ 1259508 h 1483068"/>
                <a:gd name="connsiteX10" fmla="*/ 5522448 w 6771215"/>
                <a:gd name="connsiteY10" fmla="*/ 1316658 h 1483068"/>
                <a:gd name="connsiteX11" fmla="*/ 478960 w 6771215"/>
                <a:gd name="connsiteY11" fmla="*/ 1435721 h 1483068"/>
                <a:gd name="connsiteX12" fmla="*/ 221785 w 6771215"/>
                <a:gd name="connsiteY12" fmla="*/ 464171 h 1483068"/>
                <a:gd name="connsiteX0" fmla="*/ 231569 w 6780999"/>
                <a:gd name="connsiteY0" fmla="*/ 464171 h 1440422"/>
                <a:gd name="connsiteX1" fmla="*/ 655432 w 6780999"/>
                <a:gd name="connsiteY1" fmla="*/ 264146 h 1440422"/>
                <a:gd name="connsiteX2" fmla="*/ 945944 w 6780999"/>
                <a:gd name="connsiteY2" fmla="*/ 87933 h 1440422"/>
                <a:gd name="connsiteX3" fmla="*/ 2408032 w 6780999"/>
                <a:gd name="connsiteY3" fmla="*/ 183183 h 1440422"/>
                <a:gd name="connsiteX4" fmla="*/ 3274807 w 6780999"/>
                <a:gd name="connsiteY4" fmla="*/ 187946 h 1440422"/>
                <a:gd name="connsiteX5" fmla="*/ 4165394 w 6780999"/>
                <a:gd name="connsiteY5" fmla="*/ 45071 h 1440422"/>
                <a:gd name="connsiteX6" fmla="*/ 5117894 w 6780999"/>
                <a:gd name="connsiteY6" fmla="*/ 11733 h 1440422"/>
                <a:gd name="connsiteX7" fmla="*/ 6399007 w 6780999"/>
                <a:gd name="connsiteY7" fmla="*/ 226046 h 1440422"/>
                <a:gd name="connsiteX8" fmla="*/ 6780007 w 6780999"/>
                <a:gd name="connsiteY8" fmla="*/ 788021 h 1440422"/>
                <a:gd name="connsiteX9" fmla="*/ 6475207 w 6780999"/>
                <a:gd name="connsiteY9" fmla="*/ 1259508 h 1440422"/>
                <a:gd name="connsiteX10" fmla="*/ 5532232 w 6780999"/>
                <a:gd name="connsiteY10" fmla="*/ 1316658 h 1440422"/>
                <a:gd name="connsiteX11" fmla="*/ 474184 w 6780999"/>
                <a:gd name="connsiteY11" fmla="*/ 1384900 h 1440422"/>
                <a:gd name="connsiteX12" fmla="*/ 231569 w 6780999"/>
                <a:gd name="connsiteY12" fmla="*/ 464171 h 1440422"/>
                <a:gd name="connsiteX0" fmla="*/ 142898 w 6871896"/>
                <a:gd name="connsiteY0" fmla="*/ 565815 h 1431367"/>
                <a:gd name="connsiteX1" fmla="*/ 746329 w 6871896"/>
                <a:gd name="connsiteY1" fmla="*/ 264146 h 1431367"/>
                <a:gd name="connsiteX2" fmla="*/ 1036841 w 6871896"/>
                <a:gd name="connsiteY2" fmla="*/ 87933 h 1431367"/>
                <a:gd name="connsiteX3" fmla="*/ 2498929 w 6871896"/>
                <a:gd name="connsiteY3" fmla="*/ 183183 h 1431367"/>
                <a:gd name="connsiteX4" fmla="*/ 3365704 w 6871896"/>
                <a:gd name="connsiteY4" fmla="*/ 187946 h 1431367"/>
                <a:gd name="connsiteX5" fmla="*/ 4256291 w 6871896"/>
                <a:gd name="connsiteY5" fmla="*/ 45071 h 1431367"/>
                <a:gd name="connsiteX6" fmla="*/ 5208791 w 6871896"/>
                <a:gd name="connsiteY6" fmla="*/ 11733 h 1431367"/>
                <a:gd name="connsiteX7" fmla="*/ 6489904 w 6871896"/>
                <a:gd name="connsiteY7" fmla="*/ 226046 h 1431367"/>
                <a:gd name="connsiteX8" fmla="*/ 6870904 w 6871896"/>
                <a:gd name="connsiteY8" fmla="*/ 788021 h 1431367"/>
                <a:gd name="connsiteX9" fmla="*/ 6566104 w 6871896"/>
                <a:gd name="connsiteY9" fmla="*/ 1259508 h 1431367"/>
                <a:gd name="connsiteX10" fmla="*/ 5623129 w 6871896"/>
                <a:gd name="connsiteY10" fmla="*/ 1316658 h 1431367"/>
                <a:gd name="connsiteX11" fmla="*/ 565081 w 6871896"/>
                <a:gd name="connsiteY11" fmla="*/ 1384900 h 1431367"/>
                <a:gd name="connsiteX12" fmla="*/ 142898 w 6871896"/>
                <a:gd name="connsiteY12" fmla="*/ 565815 h 1431367"/>
                <a:gd name="connsiteX0" fmla="*/ 141416 w 6870414"/>
                <a:gd name="connsiteY0" fmla="*/ 565815 h 1431367"/>
                <a:gd name="connsiteX1" fmla="*/ 720580 w 6870414"/>
                <a:gd name="connsiteY1" fmla="*/ 222565 h 1431367"/>
                <a:gd name="connsiteX2" fmla="*/ 1035359 w 6870414"/>
                <a:gd name="connsiteY2" fmla="*/ 87933 h 1431367"/>
                <a:gd name="connsiteX3" fmla="*/ 2497447 w 6870414"/>
                <a:gd name="connsiteY3" fmla="*/ 183183 h 1431367"/>
                <a:gd name="connsiteX4" fmla="*/ 3364222 w 6870414"/>
                <a:gd name="connsiteY4" fmla="*/ 187946 h 1431367"/>
                <a:gd name="connsiteX5" fmla="*/ 4254809 w 6870414"/>
                <a:gd name="connsiteY5" fmla="*/ 45071 h 1431367"/>
                <a:gd name="connsiteX6" fmla="*/ 5207309 w 6870414"/>
                <a:gd name="connsiteY6" fmla="*/ 11733 h 1431367"/>
                <a:gd name="connsiteX7" fmla="*/ 6488422 w 6870414"/>
                <a:gd name="connsiteY7" fmla="*/ 226046 h 1431367"/>
                <a:gd name="connsiteX8" fmla="*/ 6869422 w 6870414"/>
                <a:gd name="connsiteY8" fmla="*/ 788021 h 1431367"/>
                <a:gd name="connsiteX9" fmla="*/ 6564622 w 6870414"/>
                <a:gd name="connsiteY9" fmla="*/ 1259508 h 1431367"/>
                <a:gd name="connsiteX10" fmla="*/ 5621647 w 6870414"/>
                <a:gd name="connsiteY10" fmla="*/ 1316658 h 1431367"/>
                <a:gd name="connsiteX11" fmla="*/ 563599 w 6870414"/>
                <a:gd name="connsiteY11" fmla="*/ 1384900 h 1431367"/>
                <a:gd name="connsiteX12" fmla="*/ 141416 w 6870414"/>
                <a:gd name="connsiteY12" fmla="*/ 565815 h 1431367"/>
                <a:gd name="connsiteX0" fmla="*/ 4284 w 6733282"/>
                <a:gd name="connsiteY0" fmla="*/ 565815 h 1470519"/>
                <a:gd name="connsiteX1" fmla="*/ 583448 w 6733282"/>
                <a:gd name="connsiteY1" fmla="*/ 222565 h 1470519"/>
                <a:gd name="connsiteX2" fmla="*/ 898227 w 6733282"/>
                <a:gd name="connsiteY2" fmla="*/ 87933 h 1470519"/>
                <a:gd name="connsiteX3" fmla="*/ 2360315 w 6733282"/>
                <a:gd name="connsiteY3" fmla="*/ 183183 h 1470519"/>
                <a:gd name="connsiteX4" fmla="*/ 3227090 w 6733282"/>
                <a:gd name="connsiteY4" fmla="*/ 187946 h 1470519"/>
                <a:gd name="connsiteX5" fmla="*/ 4117677 w 6733282"/>
                <a:gd name="connsiteY5" fmla="*/ 45071 h 1470519"/>
                <a:gd name="connsiteX6" fmla="*/ 5070177 w 6733282"/>
                <a:gd name="connsiteY6" fmla="*/ 11733 h 1470519"/>
                <a:gd name="connsiteX7" fmla="*/ 6351290 w 6733282"/>
                <a:gd name="connsiteY7" fmla="*/ 226046 h 1470519"/>
                <a:gd name="connsiteX8" fmla="*/ 6732290 w 6733282"/>
                <a:gd name="connsiteY8" fmla="*/ 788021 h 1470519"/>
                <a:gd name="connsiteX9" fmla="*/ 6427490 w 6733282"/>
                <a:gd name="connsiteY9" fmla="*/ 1259508 h 1470519"/>
                <a:gd name="connsiteX10" fmla="*/ 5484515 w 6733282"/>
                <a:gd name="connsiteY10" fmla="*/ 1316658 h 1470519"/>
                <a:gd name="connsiteX11" fmla="*/ 911786 w 6733282"/>
                <a:gd name="connsiteY11" fmla="*/ 1431101 h 1470519"/>
                <a:gd name="connsiteX12" fmla="*/ 4284 w 6733282"/>
                <a:gd name="connsiteY12" fmla="*/ 565815 h 1470519"/>
                <a:gd name="connsiteX0" fmla="*/ 4284 w 6733282"/>
                <a:gd name="connsiteY0" fmla="*/ 565815 h 1490723"/>
                <a:gd name="connsiteX1" fmla="*/ 583448 w 6733282"/>
                <a:gd name="connsiteY1" fmla="*/ 222565 h 1490723"/>
                <a:gd name="connsiteX2" fmla="*/ 898227 w 6733282"/>
                <a:gd name="connsiteY2" fmla="*/ 87933 h 1490723"/>
                <a:gd name="connsiteX3" fmla="*/ 2360315 w 6733282"/>
                <a:gd name="connsiteY3" fmla="*/ 183183 h 1490723"/>
                <a:gd name="connsiteX4" fmla="*/ 3227090 w 6733282"/>
                <a:gd name="connsiteY4" fmla="*/ 187946 h 1490723"/>
                <a:gd name="connsiteX5" fmla="*/ 4117677 w 6733282"/>
                <a:gd name="connsiteY5" fmla="*/ 45071 h 1490723"/>
                <a:gd name="connsiteX6" fmla="*/ 5070177 w 6733282"/>
                <a:gd name="connsiteY6" fmla="*/ 11733 h 1490723"/>
                <a:gd name="connsiteX7" fmla="*/ 6351290 w 6733282"/>
                <a:gd name="connsiteY7" fmla="*/ 226046 h 1490723"/>
                <a:gd name="connsiteX8" fmla="*/ 6732290 w 6733282"/>
                <a:gd name="connsiteY8" fmla="*/ 788021 h 1490723"/>
                <a:gd name="connsiteX9" fmla="*/ 6427490 w 6733282"/>
                <a:gd name="connsiteY9" fmla="*/ 1259508 h 1490723"/>
                <a:gd name="connsiteX10" fmla="*/ 5484515 w 6733282"/>
                <a:gd name="connsiteY10" fmla="*/ 1316658 h 1490723"/>
                <a:gd name="connsiteX11" fmla="*/ 2577938 w 6733282"/>
                <a:gd name="connsiteY11" fmla="*/ 1404525 h 1490723"/>
                <a:gd name="connsiteX12" fmla="*/ 911786 w 6733282"/>
                <a:gd name="connsiteY12" fmla="*/ 1431101 h 1490723"/>
                <a:gd name="connsiteX13" fmla="*/ 4284 w 6733282"/>
                <a:gd name="connsiteY13" fmla="*/ 565815 h 1490723"/>
                <a:gd name="connsiteX0" fmla="*/ 4284 w 6733282"/>
                <a:gd name="connsiteY0" fmla="*/ 565815 h 1486521"/>
                <a:gd name="connsiteX1" fmla="*/ 583448 w 6733282"/>
                <a:gd name="connsiteY1" fmla="*/ 222565 h 1486521"/>
                <a:gd name="connsiteX2" fmla="*/ 898227 w 6733282"/>
                <a:gd name="connsiteY2" fmla="*/ 87933 h 1486521"/>
                <a:gd name="connsiteX3" fmla="*/ 2360315 w 6733282"/>
                <a:gd name="connsiteY3" fmla="*/ 183183 h 1486521"/>
                <a:gd name="connsiteX4" fmla="*/ 3227090 w 6733282"/>
                <a:gd name="connsiteY4" fmla="*/ 187946 h 1486521"/>
                <a:gd name="connsiteX5" fmla="*/ 4117677 w 6733282"/>
                <a:gd name="connsiteY5" fmla="*/ 45071 h 1486521"/>
                <a:gd name="connsiteX6" fmla="*/ 5070177 w 6733282"/>
                <a:gd name="connsiteY6" fmla="*/ 11733 h 1486521"/>
                <a:gd name="connsiteX7" fmla="*/ 6351290 w 6733282"/>
                <a:gd name="connsiteY7" fmla="*/ 226046 h 1486521"/>
                <a:gd name="connsiteX8" fmla="*/ 6732290 w 6733282"/>
                <a:gd name="connsiteY8" fmla="*/ 788021 h 1486521"/>
                <a:gd name="connsiteX9" fmla="*/ 6427490 w 6733282"/>
                <a:gd name="connsiteY9" fmla="*/ 1259508 h 1486521"/>
                <a:gd name="connsiteX10" fmla="*/ 5484515 w 6733282"/>
                <a:gd name="connsiteY10" fmla="*/ 1316658 h 1486521"/>
                <a:gd name="connsiteX11" fmla="*/ 2577938 w 6733282"/>
                <a:gd name="connsiteY11" fmla="*/ 1404525 h 1486521"/>
                <a:gd name="connsiteX12" fmla="*/ 1286989 w 6733282"/>
                <a:gd name="connsiteY12" fmla="*/ 1399904 h 1486521"/>
                <a:gd name="connsiteX13" fmla="*/ 911786 w 6733282"/>
                <a:gd name="connsiteY13" fmla="*/ 1431101 h 1486521"/>
                <a:gd name="connsiteX14" fmla="*/ 4284 w 6733282"/>
                <a:gd name="connsiteY14" fmla="*/ 565815 h 1486521"/>
                <a:gd name="connsiteX0" fmla="*/ 375 w 6729373"/>
                <a:gd name="connsiteY0" fmla="*/ 565815 h 1418498"/>
                <a:gd name="connsiteX1" fmla="*/ 579539 w 6729373"/>
                <a:gd name="connsiteY1" fmla="*/ 222565 h 1418498"/>
                <a:gd name="connsiteX2" fmla="*/ 894318 w 6729373"/>
                <a:gd name="connsiteY2" fmla="*/ 87933 h 1418498"/>
                <a:gd name="connsiteX3" fmla="*/ 2356406 w 6729373"/>
                <a:gd name="connsiteY3" fmla="*/ 183183 h 1418498"/>
                <a:gd name="connsiteX4" fmla="*/ 3223181 w 6729373"/>
                <a:gd name="connsiteY4" fmla="*/ 187946 h 1418498"/>
                <a:gd name="connsiteX5" fmla="*/ 4113768 w 6729373"/>
                <a:gd name="connsiteY5" fmla="*/ 45071 h 1418498"/>
                <a:gd name="connsiteX6" fmla="*/ 5066268 w 6729373"/>
                <a:gd name="connsiteY6" fmla="*/ 11733 h 1418498"/>
                <a:gd name="connsiteX7" fmla="*/ 6347381 w 6729373"/>
                <a:gd name="connsiteY7" fmla="*/ 226046 h 1418498"/>
                <a:gd name="connsiteX8" fmla="*/ 6728381 w 6729373"/>
                <a:gd name="connsiteY8" fmla="*/ 788021 h 1418498"/>
                <a:gd name="connsiteX9" fmla="*/ 6423581 w 6729373"/>
                <a:gd name="connsiteY9" fmla="*/ 1259508 h 1418498"/>
                <a:gd name="connsiteX10" fmla="*/ 5480606 w 6729373"/>
                <a:gd name="connsiteY10" fmla="*/ 1316658 h 1418498"/>
                <a:gd name="connsiteX11" fmla="*/ 2574029 w 6729373"/>
                <a:gd name="connsiteY11" fmla="*/ 1404525 h 1418498"/>
                <a:gd name="connsiteX12" fmla="*/ 1283080 w 6729373"/>
                <a:gd name="connsiteY12" fmla="*/ 1399904 h 1418498"/>
                <a:gd name="connsiteX13" fmla="*/ 670071 w 6729373"/>
                <a:gd name="connsiteY13" fmla="*/ 1329457 h 1418498"/>
                <a:gd name="connsiteX14" fmla="*/ 375 w 6729373"/>
                <a:gd name="connsiteY14" fmla="*/ 565815 h 1418498"/>
                <a:gd name="connsiteX0" fmla="*/ 1464 w 6730462"/>
                <a:gd name="connsiteY0" fmla="*/ 565815 h 1414968"/>
                <a:gd name="connsiteX1" fmla="*/ 580628 w 6730462"/>
                <a:gd name="connsiteY1" fmla="*/ 222565 h 1414968"/>
                <a:gd name="connsiteX2" fmla="*/ 895407 w 6730462"/>
                <a:gd name="connsiteY2" fmla="*/ 87933 h 1414968"/>
                <a:gd name="connsiteX3" fmla="*/ 2357495 w 6730462"/>
                <a:gd name="connsiteY3" fmla="*/ 183183 h 1414968"/>
                <a:gd name="connsiteX4" fmla="*/ 3224270 w 6730462"/>
                <a:gd name="connsiteY4" fmla="*/ 187946 h 1414968"/>
                <a:gd name="connsiteX5" fmla="*/ 4114857 w 6730462"/>
                <a:gd name="connsiteY5" fmla="*/ 45071 h 1414968"/>
                <a:gd name="connsiteX6" fmla="*/ 5067357 w 6730462"/>
                <a:gd name="connsiteY6" fmla="*/ 11733 h 1414968"/>
                <a:gd name="connsiteX7" fmla="*/ 6348470 w 6730462"/>
                <a:gd name="connsiteY7" fmla="*/ 226046 h 1414968"/>
                <a:gd name="connsiteX8" fmla="*/ 6729470 w 6730462"/>
                <a:gd name="connsiteY8" fmla="*/ 788021 h 1414968"/>
                <a:gd name="connsiteX9" fmla="*/ 6424670 w 6730462"/>
                <a:gd name="connsiteY9" fmla="*/ 1259508 h 1414968"/>
                <a:gd name="connsiteX10" fmla="*/ 5481695 w 6730462"/>
                <a:gd name="connsiteY10" fmla="*/ 1316658 h 1414968"/>
                <a:gd name="connsiteX11" fmla="*/ 2575118 w 6730462"/>
                <a:gd name="connsiteY11" fmla="*/ 1404525 h 1414968"/>
                <a:gd name="connsiteX12" fmla="*/ 1284169 w 6730462"/>
                <a:gd name="connsiteY12" fmla="*/ 1399904 h 1414968"/>
                <a:gd name="connsiteX13" fmla="*/ 443059 w 6730462"/>
                <a:gd name="connsiteY13" fmla="*/ 1315598 h 1414968"/>
                <a:gd name="connsiteX14" fmla="*/ 1464 w 6730462"/>
                <a:gd name="connsiteY14" fmla="*/ 565815 h 1414968"/>
                <a:gd name="connsiteX0" fmla="*/ 1464 w 6730462"/>
                <a:gd name="connsiteY0" fmla="*/ 565815 h 1412357"/>
                <a:gd name="connsiteX1" fmla="*/ 580628 w 6730462"/>
                <a:gd name="connsiteY1" fmla="*/ 222565 h 1412357"/>
                <a:gd name="connsiteX2" fmla="*/ 895407 w 6730462"/>
                <a:gd name="connsiteY2" fmla="*/ 87933 h 1412357"/>
                <a:gd name="connsiteX3" fmla="*/ 2357495 w 6730462"/>
                <a:gd name="connsiteY3" fmla="*/ 183183 h 1412357"/>
                <a:gd name="connsiteX4" fmla="*/ 3224270 w 6730462"/>
                <a:gd name="connsiteY4" fmla="*/ 187946 h 1412357"/>
                <a:gd name="connsiteX5" fmla="*/ 4114857 w 6730462"/>
                <a:gd name="connsiteY5" fmla="*/ 45071 h 1412357"/>
                <a:gd name="connsiteX6" fmla="*/ 5067357 w 6730462"/>
                <a:gd name="connsiteY6" fmla="*/ 11733 h 1412357"/>
                <a:gd name="connsiteX7" fmla="*/ 6348470 w 6730462"/>
                <a:gd name="connsiteY7" fmla="*/ 226046 h 1412357"/>
                <a:gd name="connsiteX8" fmla="*/ 6729470 w 6730462"/>
                <a:gd name="connsiteY8" fmla="*/ 788021 h 1412357"/>
                <a:gd name="connsiteX9" fmla="*/ 6424670 w 6730462"/>
                <a:gd name="connsiteY9" fmla="*/ 1259508 h 1412357"/>
                <a:gd name="connsiteX10" fmla="*/ 5481695 w 6730462"/>
                <a:gd name="connsiteY10" fmla="*/ 1316658 h 1412357"/>
                <a:gd name="connsiteX11" fmla="*/ 2570266 w 6730462"/>
                <a:gd name="connsiteY11" fmla="*/ 1340208 h 1412357"/>
                <a:gd name="connsiteX12" fmla="*/ 1284169 w 6730462"/>
                <a:gd name="connsiteY12" fmla="*/ 1399904 h 1412357"/>
                <a:gd name="connsiteX13" fmla="*/ 443059 w 6730462"/>
                <a:gd name="connsiteY13" fmla="*/ 1315598 h 1412357"/>
                <a:gd name="connsiteX14" fmla="*/ 1464 w 6730462"/>
                <a:gd name="connsiteY14" fmla="*/ 565815 h 1412357"/>
                <a:gd name="connsiteX0" fmla="*/ 1461 w 6730459"/>
                <a:gd name="connsiteY0" fmla="*/ 565815 h 1387253"/>
                <a:gd name="connsiteX1" fmla="*/ 580625 w 6730459"/>
                <a:gd name="connsiteY1" fmla="*/ 222565 h 1387253"/>
                <a:gd name="connsiteX2" fmla="*/ 895404 w 6730459"/>
                <a:gd name="connsiteY2" fmla="*/ 87933 h 1387253"/>
                <a:gd name="connsiteX3" fmla="*/ 2357492 w 6730459"/>
                <a:gd name="connsiteY3" fmla="*/ 183183 h 1387253"/>
                <a:gd name="connsiteX4" fmla="*/ 3224267 w 6730459"/>
                <a:gd name="connsiteY4" fmla="*/ 187946 h 1387253"/>
                <a:gd name="connsiteX5" fmla="*/ 4114854 w 6730459"/>
                <a:gd name="connsiteY5" fmla="*/ 45071 h 1387253"/>
                <a:gd name="connsiteX6" fmla="*/ 5067354 w 6730459"/>
                <a:gd name="connsiteY6" fmla="*/ 11733 h 1387253"/>
                <a:gd name="connsiteX7" fmla="*/ 6348467 w 6730459"/>
                <a:gd name="connsiteY7" fmla="*/ 226046 h 1387253"/>
                <a:gd name="connsiteX8" fmla="*/ 6729467 w 6730459"/>
                <a:gd name="connsiteY8" fmla="*/ 788021 h 1387253"/>
                <a:gd name="connsiteX9" fmla="*/ 6424667 w 6730459"/>
                <a:gd name="connsiteY9" fmla="*/ 1259508 h 1387253"/>
                <a:gd name="connsiteX10" fmla="*/ 5481692 w 6730459"/>
                <a:gd name="connsiteY10" fmla="*/ 1316658 h 1387253"/>
                <a:gd name="connsiteX11" fmla="*/ 2570263 w 6730459"/>
                <a:gd name="connsiteY11" fmla="*/ 1340208 h 1387253"/>
                <a:gd name="connsiteX12" fmla="*/ 1279313 w 6730459"/>
                <a:gd name="connsiteY12" fmla="*/ 1353963 h 1387253"/>
                <a:gd name="connsiteX13" fmla="*/ 443056 w 6730459"/>
                <a:gd name="connsiteY13" fmla="*/ 1315598 h 1387253"/>
                <a:gd name="connsiteX14" fmla="*/ 1461 w 6730459"/>
                <a:gd name="connsiteY14" fmla="*/ 565815 h 1387253"/>
                <a:gd name="connsiteX0" fmla="*/ 5611 w 6734609"/>
                <a:gd name="connsiteY0" fmla="*/ 565815 h 1399194"/>
                <a:gd name="connsiteX1" fmla="*/ 584775 w 6734609"/>
                <a:gd name="connsiteY1" fmla="*/ 222565 h 1399194"/>
                <a:gd name="connsiteX2" fmla="*/ 899554 w 6734609"/>
                <a:gd name="connsiteY2" fmla="*/ 87933 h 1399194"/>
                <a:gd name="connsiteX3" fmla="*/ 2361642 w 6734609"/>
                <a:gd name="connsiteY3" fmla="*/ 183183 h 1399194"/>
                <a:gd name="connsiteX4" fmla="*/ 3228417 w 6734609"/>
                <a:gd name="connsiteY4" fmla="*/ 187946 h 1399194"/>
                <a:gd name="connsiteX5" fmla="*/ 4119004 w 6734609"/>
                <a:gd name="connsiteY5" fmla="*/ 45071 h 1399194"/>
                <a:gd name="connsiteX6" fmla="*/ 5071504 w 6734609"/>
                <a:gd name="connsiteY6" fmla="*/ 11733 h 1399194"/>
                <a:gd name="connsiteX7" fmla="*/ 6352617 w 6734609"/>
                <a:gd name="connsiteY7" fmla="*/ 226046 h 1399194"/>
                <a:gd name="connsiteX8" fmla="*/ 6733617 w 6734609"/>
                <a:gd name="connsiteY8" fmla="*/ 788021 h 1399194"/>
                <a:gd name="connsiteX9" fmla="*/ 6428817 w 6734609"/>
                <a:gd name="connsiteY9" fmla="*/ 1259508 h 1399194"/>
                <a:gd name="connsiteX10" fmla="*/ 5485842 w 6734609"/>
                <a:gd name="connsiteY10" fmla="*/ 1316658 h 1399194"/>
                <a:gd name="connsiteX11" fmla="*/ 2574413 w 6734609"/>
                <a:gd name="connsiteY11" fmla="*/ 1340208 h 1399194"/>
                <a:gd name="connsiteX12" fmla="*/ 1283463 w 6734609"/>
                <a:gd name="connsiteY12" fmla="*/ 1353963 h 1399194"/>
                <a:gd name="connsiteX13" fmla="*/ 350143 w 6734609"/>
                <a:gd name="connsiteY13" fmla="*/ 1333975 h 1399194"/>
                <a:gd name="connsiteX14" fmla="*/ 5611 w 6734609"/>
                <a:gd name="connsiteY14" fmla="*/ 565815 h 1399194"/>
                <a:gd name="connsiteX0" fmla="*/ 5611 w 6733952"/>
                <a:gd name="connsiteY0" fmla="*/ 571495 h 1404874"/>
                <a:gd name="connsiteX1" fmla="*/ 584775 w 6733952"/>
                <a:gd name="connsiteY1" fmla="*/ 228245 h 1404874"/>
                <a:gd name="connsiteX2" fmla="*/ 899554 w 6733952"/>
                <a:gd name="connsiteY2" fmla="*/ 93613 h 1404874"/>
                <a:gd name="connsiteX3" fmla="*/ 2361642 w 6733952"/>
                <a:gd name="connsiteY3" fmla="*/ 188863 h 1404874"/>
                <a:gd name="connsiteX4" fmla="*/ 3228417 w 6733952"/>
                <a:gd name="connsiteY4" fmla="*/ 193626 h 1404874"/>
                <a:gd name="connsiteX5" fmla="*/ 4119004 w 6733952"/>
                <a:gd name="connsiteY5" fmla="*/ 50751 h 1404874"/>
                <a:gd name="connsiteX6" fmla="*/ 5071504 w 6733952"/>
                <a:gd name="connsiteY6" fmla="*/ 17413 h 1404874"/>
                <a:gd name="connsiteX7" fmla="*/ 6386591 w 6733952"/>
                <a:gd name="connsiteY7" fmla="*/ 309825 h 1404874"/>
                <a:gd name="connsiteX8" fmla="*/ 6733617 w 6733952"/>
                <a:gd name="connsiteY8" fmla="*/ 793701 h 1404874"/>
                <a:gd name="connsiteX9" fmla="*/ 6428817 w 6733952"/>
                <a:gd name="connsiteY9" fmla="*/ 1265188 h 1404874"/>
                <a:gd name="connsiteX10" fmla="*/ 5485842 w 6733952"/>
                <a:gd name="connsiteY10" fmla="*/ 1322338 h 1404874"/>
                <a:gd name="connsiteX11" fmla="*/ 2574413 w 6733952"/>
                <a:gd name="connsiteY11" fmla="*/ 1345888 h 1404874"/>
                <a:gd name="connsiteX12" fmla="*/ 1283463 w 6733952"/>
                <a:gd name="connsiteY12" fmla="*/ 1359643 h 1404874"/>
                <a:gd name="connsiteX13" fmla="*/ 350143 w 6733952"/>
                <a:gd name="connsiteY13" fmla="*/ 1339655 h 1404874"/>
                <a:gd name="connsiteX14" fmla="*/ 5611 w 6733952"/>
                <a:gd name="connsiteY14" fmla="*/ 571495 h 1404874"/>
                <a:gd name="connsiteX0" fmla="*/ 4619 w 6732960"/>
                <a:gd name="connsiteY0" fmla="*/ 571495 h 1404874"/>
                <a:gd name="connsiteX1" fmla="*/ 557899 w 6732960"/>
                <a:gd name="connsiteY1" fmla="*/ 267542 h 1404874"/>
                <a:gd name="connsiteX2" fmla="*/ 898562 w 6732960"/>
                <a:gd name="connsiteY2" fmla="*/ 93613 h 1404874"/>
                <a:gd name="connsiteX3" fmla="*/ 2360650 w 6732960"/>
                <a:gd name="connsiteY3" fmla="*/ 188863 h 1404874"/>
                <a:gd name="connsiteX4" fmla="*/ 3227425 w 6732960"/>
                <a:gd name="connsiteY4" fmla="*/ 193626 h 1404874"/>
                <a:gd name="connsiteX5" fmla="*/ 4118012 w 6732960"/>
                <a:gd name="connsiteY5" fmla="*/ 50751 h 1404874"/>
                <a:gd name="connsiteX6" fmla="*/ 5070512 w 6732960"/>
                <a:gd name="connsiteY6" fmla="*/ 17413 h 1404874"/>
                <a:gd name="connsiteX7" fmla="*/ 6385599 w 6732960"/>
                <a:gd name="connsiteY7" fmla="*/ 309825 h 1404874"/>
                <a:gd name="connsiteX8" fmla="*/ 6732625 w 6732960"/>
                <a:gd name="connsiteY8" fmla="*/ 793701 h 1404874"/>
                <a:gd name="connsiteX9" fmla="*/ 6427825 w 6732960"/>
                <a:gd name="connsiteY9" fmla="*/ 1265188 h 1404874"/>
                <a:gd name="connsiteX10" fmla="*/ 5484850 w 6732960"/>
                <a:gd name="connsiteY10" fmla="*/ 1322338 h 1404874"/>
                <a:gd name="connsiteX11" fmla="*/ 2573421 w 6732960"/>
                <a:gd name="connsiteY11" fmla="*/ 1345888 h 1404874"/>
                <a:gd name="connsiteX12" fmla="*/ 1282471 w 6732960"/>
                <a:gd name="connsiteY12" fmla="*/ 1359643 h 1404874"/>
                <a:gd name="connsiteX13" fmla="*/ 349151 w 6732960"/>
                <a:gd name="connsiteY13" fmla="*/ 1339655 h 1404874"/>
                <a:gd name="connsiteX14" fmla="*/ 4619 w 6732960"/>
                <a:gd name="connsiteY14" fmla="*/ 571495 h 140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32960" h="1404874">
                  <a:moveTo>
                    <a:pt x="4619" y="571495"/>
                  </a:moveTo>
                  <a:cubicBezTo>
                    <a:pt x="39410" y="392810"/>
                    <a:pt x="408909" y="347189"/>
                    <a:pt x="557899" y="267542"/>
                  </a:cubicBezTo>
                  <a:cubicBezTo>
                    <a:pt x="706889" y="187895"/>
                    <a:pt x="598104" y="106726"/>
                    <a:pt x="898562" y="93613"/>
                  </a:cubicBezTo>
                  <a:cubicBezTo>
                    <a:pt x="1199020" y="80500"/>
                    <a:pt x="1972506" y="172194"/>
                    <a:pt x="2360650" y="188863"/>
                  </a:cubicBezTo>
                  <a:cubicBezTo>
                    <a:pt x="2748794" y="205532"/>
                    <a:pt x="2934531" y="216645"/>
                    <a:pt x="3227425" y="193626"/>
                  </a:cubicBezTo>
                  <a:cubicBezTo>
                    <a:pt x="3520319" y="170607"/>
                    <a:pt x="3810831" y="80120"/>
                    <a:pt x="4118012" y="50751"/>
                  </a:cubicBezTo>
                  <a:cubicBezTo>
                    <a:pt x="4425193" y="21382"/>
                    <a:pt x="4692581" y="-25766"/>
                    <a:pt x="5070512" y="17413"/>
                  </a:cubicBezTo>
                  <a:cubicBezTo>
                    <a:pt x="5448443" y="60592"/>
                    <a:pt x="6108580" y="180444"/>
                    <a:pt x="6385599" y="309825"/>
                  </a:cubicBezTo>
                  <a:cubicBezTo>
                    <a:pt x="6662618" y="439206"/>
                    <a:pt x="6725587" y="634474"/>
                    <a:pt x="6732625" y="793701"/>
                  </a:cubicBezTo>
                  <a:cubicBezTo>
                    <a:pt x="6739663" y="952928"/>
                    <a:pt x="6635788" y="1177082"/>
                    <a:pt x="6427825" y="1265188"/>
                  </a:cubicBezTo>
                  <a:cubicBezTo>
                    <a:pt x="6219863" y="1353294"/>
                    <a:pt x="6128060" y="1292008"/>
                    <a:pt x="5484850" y="1322338"/>
                  </a:cubicBezTo>
                  <a:cubicBezTo>
                    <a:pt x="4841640" y="1352668"/>
                    <a:pt x="3273818" y="1318153"/>
                    <a:pt x="2573421" y="1345888"/>
                  </a:cubicBezTo>
                  <a:lnTo>
                    <a:pt x="1282471" y="1359643"/>
                  </a:lnTo>
                  <a:cubicBezTo>
                    <a:pt x="1004779" y="1364072"/>
                    <a:pt x="562126" y="1471013"/>
                    <a:pt x="349151" y="1339655"/>
                  </a:cubicBezTo>
                  <a:cubicBezTo>
                    <a:pt x="136176" y="1208297"/>
                    <a:pt x="-30172" y="750181"/>
                    <a:pt x="4619" y="571495"/>
                  </a:cubicBezTo>
                  <a:close/>
                </a:path>
              </a:pathLst>
            </a:custGeom>
            <a:no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5301172" y="3885981"/>
              <a:ext cx="1547812" cy="430887"/>
            </a:xfrm>
            <a:prstGeom prst="rect">
              <a:avLst/>
            </a:prstGeom>
            <a:noFill/>
            <a:ln>
              <a:solidFill>
                <a:schemeClr val="accent5">
                  <a:lumMod val="40000"/>
                  <a:lumOff val="60000"/>
                </a:schemeClr>
              </a:solidFill>
            </a:ln>
          </p:spPr>
          <p:txBody>
            <a:bodyPr wrap="square" rtlCol="0">
              <a:spAutoFit/>
            </a:bodyPr>
            <a:lstStyle/>
            <a:p>
              <a:pPr algn="ctr"/>
              <a:r>
                <a:rPr lang="it-IT" sz="1100" dirty="0" smtClean="0">
                  <a:ln>
                    <a:solidFill>
                      <a:schemeClr val="accent5">
                        <a:lumMod val="40000"/>
                        <a:lumOff val="60000"/>
                      </a:schemeClr>
                    </a:solidFill>
                  </a:ln>
                  <a:solidFill>
                    <a:schemeClr val="accent5">
                      <a:lumMod val="40000"/>
                      <a:lumOff val="60000"/>
                    </a:schemeClr>
                  </a:solidFill>
                </a:rPr>
                <a:t>Completamento recinzione già esistente</a:t>
              </a:r>
              <a:endParaRPr lang="en-GB" sz="1100" dirty="0">
                <a:ln>
                  <a:solidFill>
                    <a:schemeClr val="accent5">
                      <a:lumMod val="40000"/>
                      <a:lumOff val="60000"/>
                    </a:schemeClr>
                  </a:solidFill>
                </a:ln>
                <a:solidFill>
                  <a:schemeClr val="accent5">
                    <a:lumMod val="40000"/>
                    <a:lumOff val="60000"/>
                  </a:schemeClr>
                </a:solidFill>
              </a:endParaRPr>
            </a:p>
          </p:txBody>
        </p:sp>
        <p:cxnSp>
          <p:nvCxnSpPr>
            <p:cNvPr id="36" name="Straight Connector 35"/>
            <p:cNvCxnSpPr/>
            <p:nvPr/>
          </p:nvCxnSpPr>
          <p:spPr>
            <a:xfrm flipH="1">
              <a:off x="6273800" y="2889136"/>
              <a:ext cx="297683" cy="750438"/>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592288" y="5124170"/>
            <a:ext cx="3937718" cy="1877437"/>
          </a:xfrm>
          <a:prstGeom prst="rect">
            <a:avLst/>
          </a:prstGeom>
          <a:noFill/>
        </p:spPr>
        <p:txBody>
          <a:bodyPr wrap="square" rtlCol="0">
            <a:spAutoFit/>
          </a:bodyPr>
          <a:lstStyle/>
          <a:p>
            <a:r>
              <a:rPr lang="it-IT" sz="1600" b="1" dirty="0" smtClean="0"/>
              <a:t>Riepilogo:</a:t>
            </a:r>
          </a:p>
          <a:p>
            <a:pPr marL="285750" indent="-285750">
              <a:buFontTx/>
              <a:buChar char="-"/>
            </a:pPr>
            <a:r>
              <a:rPr lang="it-IT" sz="1600" dirty="0" smtClean="0"/>
              <a:t>Area sportiva attrezzata</a:t>
            </a:r>
          </a:p>
          <a:p>
            <a:pPr marL="285750" indent="-285750">
              <a:buFontTx/>
              <a:buChar char="-"/>
            </a:pPr>
            <a:r>
              <a:rPr lang="it-IT" sz="1600" dirty="0" smtClean="0"/>
              <a:t>Area giochi per bambini </a:t>
            </a:r>
            <a:r>
              <a:rPr lang="it-IT" sz="1600" dirty="0"/>
              <a:t>diversamente abili </a:t>
            </a:r>
            <a:r>
              <a:rPr lang="it-IT" sz="1600" dirty="0" smtClean="0"/>
              <a:t> e non</a:t>
            </a:r>
          </a:p>
          <a:p>
            <a:pPr marL="285750" indent="-285750">
              <a:buFontTx/>
              <a:buChar char="-"/>
            </a:pPr>
            <a:r>
              <a:rPr lang="it-IT" sz="1600" dirty="0" smtClean="0"/>
              <a:t>Area Pic-Nic</a:t>
            </a:r>
          </a:p>
          <a:p>
            <a:pPr marL="285750" indent="-285750">
              <a:buFontTx/>
              <a:buChar char="-"/>
            </a:pPr>
            <a:r>
              <a:rPr lang="it-IT" sz="1600" dirty="0" smtClean="0"/>
              <a:t>Eliminazione barriere architettoniche</a:t>
            </a:r>
          </a:p>
          <a:p>
            <a:pPr marL="285750" indent="-285750">
              <a:buFontTx/>
              <a:buChar char="-"/>
            </a:pPr>
            <a:r>
              <a:rPr lang="it-IT" sz="1600" dirty="0" smtClean="0"/>
              <a:t>Recinzione del parco e chiusura notturna</a:t>
            </a:r>
          </a:p>
        </p:txBody>
      </p:sp>
      <p:sp>
        <p:nvSpPr>
          <p:cNvPr id="5" name="Rectangle 4"/>
          <p:cNvSpPr/>
          <p:nvPr/>
        </p:nvSpPr>
        <p:spPr>
          <a:xfrm>
            <a:off x="4562918" y="5370391"/>
            <a:ext cx="5231683" cy="1323439"/>
          </a:xfrm>
          <a:prstGeom prst="rect">
            <a:avLst/>
          </a:prstGeom>
        </p:spPr>
        <p:txBody>
          <a:bodyPr wrap="square">
            <a:spAutoFit/>
          </a:bodyPr>
          <a:lstStyle/>
          <a:p>
            <a:pPr marL="285750" indent="-285750">
              <a:buFontTx/>
              <a:buChar char="-"/>
            </a:pPr>
            <a:r>
              <a:rPr lang="it-IT" sz="1600" dirty="0" smtClean="0"/>
              <a:t>Recinzione </a:t>
            </a:r>
            <a:r>
              <a:rPr lang="it-IT" sz="1600" dirty="0"/>
              <a:t>in legno area giochi</a:t>
            </a:r>
          </a:p>
          <a:p>
            <a:pPr marL="285750" indent="-285750">
              <a:buFontTx/>
              <a:buChar char="-"/>
            </a:pPr>
            <a:r>
              <a:rPr lang="it-IT" sz="1600" dirty="0"/>
              <a:t>Telecamere di sicurezza</a:t>
            </a:r>
          </a:p>
          <a:p>
            <a:pPr marL="285750" indent="-285750">
              <a:buFontTx/>
              <a:buChar char="-"/>
            </a:pPr>
            <a:r>
              <a:rPr lang="it-IT" sz="1600" dirty="0"/>
              <a:t>Colonnina solare per ricarica cellulare</a:t>
            </a:r>
          </a:p>
          <a:p>
            <a:pPr marL="285750" indent="-285750">
              <a:buFontTx/>
              <a:buChar char="-"/>
            </a:pPr>
            <a:r>
              <a:rPr lang="it-IT" sz="1600" dirty="0"/>
              <a:t>Rastrelliera per </a:t>
            </a:r>
            <a:r>
              <a:rPr lang="it-IT" sz="1600" dirty="0" smtClean="0"/>
              <a:t>biciclette</a:t>
            </a:r>
          </a:p>
          <a:p>
            <a:pPr marL="285750" indent="-285750">
              <a:buFontTx/>
              <a:buChar char="-"/>
            </a:pPr>
            <a:r>
              <a:rPr lang="it-IT" sz="1600" dirty="0" smtClean="0"/>
              <a:t>Campo bocce</a:t>
            </a:r>
            <a:endParaRPr lang="en-GB" sz="1600" dirty="0"/>
          </a:p>
        </p:txBody>
      </p:sp>
      <p:sp>
        <p:nvSpPr>
          <p:cNvPr id="25" name="Title 1">
            <a:extLst>
              <a:ext uri="{FF2B5EF4-FFF2-40B4-BE49-F238E27FC236}">
                <a16:creationId xmlns="" xmlns:a16="http://schemas.microsoft.com/office/drawing/2014/main" id="{A01671FC-745B-4264-8445-2AB9A28BD450}"/>
              </a:ext>
            </a:extLst>
          </p:cNvPr>
          <p:cNvSpPr txBox="1">
            <a:spLocks/>
          </p:cNvSpPr>
          <p:nvPr/>
        </p:nvSpPr>
        <p:spPr>
          <a:xfrm>
            <a:off x="590038" y="172355"/>
            <a:ext cx="8911687" cy="8297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smtClean="0"/>
              <a:t>Area interessata</a:t>
            </a:r>
            <a:endParaRPr lang="en-US" dirty="0"/>
          </a:p>
        </p:txBody>
      </p:sp>
      <p:sp>
        <p:nvSpPr>
          <p:cNvPr id="30" name="Content Placeholder 2">
            <a:extLst>
              <a:ext uri="{FF2B5EF4-FFF2-40B4-BE49-F238E27FC236}">
                <a16:creationId xmlns="" xmlns:a16="http://schemas.microsoft.com/office/drawing/2014/main" id="{EF58B454-6FCC-405F-A29C-2DA8C995F33F}"/>
              </a:ext>
            </a:extLst>
          </p:cNvPr>
          <p:cNvSpPr txBox="1">
            <a:spLocks/>
          </p:cNvSpPr>
          <p:nvPr/>
        </p:nvSpPr>
        <p:spPr>
          <a:xfrm>
            <a:off x="9015501" y="917610"/>
            <a:ext cx="2702366" cy="41450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r>
              <a:rPr lang="it-IT" sz="1800" dirty="0" smtClean="0"/>
              <a:t>Municipio 5: Via Ripamonti/Via Chopin</a:t>
            </a:r>
          </a:p>
          <a:p>
            <a:pPr marL="285750" indent="-285750" algn="l">
              <a:buFont typeface="Arial" panose="020B0604020202020204" pitchFamily="34" charset="0"/>
              <a:buChar char="•"/>
            </a:pPr>
            <a:r>
              <a:rPr lang="it-IT" sz="1800" dirty="0" smtClean="0"/>
              <a:t>Circa 500mt lineari e 9/10,000mq </a:t>
            </a:r>
          </a:p>
          <a:p>
            <a:pPr marL="285750" indent="-285750" algn="l">
              <a:buFont typeface="Arial" panose="020B0604020202020204" pitchFamily="34" charset="0"/>
              <a:buChar char="•"/>
            </a:pPr>
            <a:r>
              <a:rPr lang="it-IT" sz="1800" dirty="0" smtClean="0"/>
              <a:t>Punto di partenza della pista ciclabile verso Noverasco</a:t>
            </a:r>
          </a:p>
          <a:p>
            <a:pPr marL="285750" indent="-285750" algn="l">
              <a:buFont typeface="Arial" panose="020B0604020202020204" pitchFamily="34" charset="0"/>
              <a:buChar char="•"/>
            </a:pPr>
            <a:r>
              <a:rPr lang="it-IT" sz="1800" dirty="0" smtClean="0"/>
              <a:t>Si congiunge con Associazione Sportiva Fatima, per la quale si richiede connessione di ingresso.</a:t>
            </a:r>
          </a:p>
          <a:p>
            <a:pPr marL="285750" indent="-285750" algn="l">
              <a:buFont typeface="Arial" panose="020B0604020202020204" pitchFamily="34" charset="0"/>
              <a:buChar char="•"/>
            </a:pPr>
            <a:r>
              <a:rPr lang="it-IT" sz="1800" dirty="0" smtClean="0"/>
              <a:t>Connessa direttamente con i Campi agricoli</a:t>
            </a:r>
            <a:endParaRPr lang="en-US" sz="1800" dirty="0"/>
          </a:p>
        </p:txBody>
      </p:sp>
      <p:sp>
        <p:nvSpPr>
          <p:cNvPr id="31" name="TextBox 30"/>
          <p:cNvSpPr txBox="1"/>
          <p:nvPr/>
        </p:nvSpPr>
        <p:spPr>
          <a:xfrm>
            <a:off x="5513119" y="2242458"/>
            <a:ext cx="1392030" cy="261610"/>
          </a:xfrm>
          <a:prstGeom prst="rect">
            <a:avLst/>
          </a:prstGeom>
          <a:noFill/>
        </p:spPr>
        <p:txBody>
          <a:bodyPr wrap="square" rtlCol="0">
            <a:spAutoFit/>
          </a:bodyPr>
          <a:lstStyle/>
          <a:p>
            <a:pPr algn="ctr"/>
            <a:r>
              <a:rPr lang="it-IT" sz="1100" dirty="0" smtClean="0">
                <a:ln>
                  <a:solidFill>
                    <a:srgbClr val="00B050"/>
                  </a:solidFill>
                </a:ln>
                <a:solidFill>
                  <a:schemeClr val="bg1"/>
                </a:solidFill>
              </a:rPr>
              <a:t>Campo di Bocce</a:t>
            </a:r>
            <a:endParaRPr lang="en-GB" sz="1100" dirty="0">
              <a:ln>
                <a:solidFill>
                  <a:srgbClr val="00B050"/>
                </a:solidFill>
              </a:ln>
              <a:solidFill>
                <a:schemeClr val="bg1"/>
              </a:solidFill>
            </a:endParaRPr>
          </a:p>
        </p:txBody>
      </p:sp>
      <p:sp>
        <p:nvSpPr>
          <p:cNvPr id="7" name="TextBox 6"/>
          <p:cNvSpPr txBox="1"/>
          <p:nvPr/>
        </p:nvSpPr>
        <p:spPr>
          <a:xfrm>
            <a:off x="1736611" y="1854462"/>
            <a:ext cx="1144732" cy="369332"/>
          </a:xfrm>
          <a:prstGeom prst="rect">
            <a:avLst/>
          </a:prstGeom>
          <a:noFill/>
        </p:spPr>
        <p:txBody>
          <a:bodyPr wrap="square" rtlCol="0">
            <a:spAutoFit/>
          </a:bodyPr>
          <a:lstStyle/>
          <a:p>
            <a:r>
              <a:rPr lang="it-IT" b="1" dirty="0" smtClean="0">
                <a:solidFill>
                  <a:srgbClr val="FF0000"/>
                </a:solidFill>
              </a:rPr>
              <a:t>2,000mq</a:t>
            </a:r>
            <a:endParaRPr lang="en-GB" b="1" dirty="0">
              <a:solidFill>
                <a:srgbClr val="FF0000"/>
              </a:solidFill>
            </a:endParaRPr>
          </a:p>
        </p:txBody>
      </p:sp>
      <p:sp>
        <p:nvSpPr>
          <p:cNvPr id="32" name="TextBox 31"/>
          <p:cNvSpPr txBox="1"/>
          <p:nvPr/>
        </p:nvSpPr>
        <p:spPr>
          <a:xfrm>
            <a:off x="3126661" y="2010675"/>
            <a:ext cx="1045849" cy="369332"/>
          </a:xfrm>
          <a:prstGeom prst="rect">
            <a:avLst/>
          </a:prstGeom>
          <a:noFill/>
        </p:spPr>
        <p:txBody>
          <a:bodyPr wrap="square" rtlCol="0">
            <a:spAutoFit/>
          </a:bodyPr>
          <a:lstStyle/>
          <a:p>
            <a:r>
              <a:rPr lang="it-IT" b="1" dirty="0" smtClean="0">
                <a:solidFill>
                  <a:srgbClr val="FF0000"/>
                </a:solidFill>
              </a:rPr>
              <a:t>1,500mq</a:t>
            </a:r>
            <a:endParaRPr lang="en-GB" b="1" dirty="0">
              <a:solidFill>
                <a:srgbClr val="FF0000"/>
              </a:solidFill>
            </a:endParaRPr>
          </a:p>
        </p:txBody>
      </p:sp>
      <p:sp>
        <p:nvSpPr>
          <p:cNvPr id="33" name="TextBox 32"/>
          <p:cNvSpPr txBox="1"/>
          <p:nvPr/>
        </p:nvSpPr>
        <p:spPr>
          <a:xfrm>
            <a:off x="5513119" y="1884154"/>
            <a:ext cx="1045849" cy="369332"/>
          </a:xfrm>
          <a:prstGeom prst="rect">
            <a:avLst/>
          </a:prstGeom>
          <a:noFill/>
        </p:spPr>
        <p:txBody>
          <a:bodyPr wrap="square" rtlCol="0">
            <a:spAutoFit/>
          </a:bodyPr>
          <a:lstStyle/>
          <a:p>
            <a:r>
              <a:rPr lang="it-IT" b="1" dirty="0" smtClean="0">
                <a:solidFill>
                  <a:srgbClr val="FF0000"/>
                </a:solidFill>
              </a:rPr>
              <a:t>2,500mq</a:t>
            </a:r>
            <a:endParaRPr lang="en-GB" b="1" dirty="0">
              <a:solidFill>
                <a:srgbClr val="FF0000"/>
              </a:solidFill>
            </a:endParaRPr>
          </a:p>
        </p:txBody>
      </p:sp>
    </p:spTree>
    <p:extLst>
      <p:ext uri="{BB962C8B-B14F-4D97-AF65-F5344CB8AC3E}">
        <p14:creationId xmlns:p14="http://schemas.microsoft.com/office/powerpoint/2010/main" val="2474594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A01671FC-745B-4264-8445-2AB9A28BD450}"/>
              </a:ext>
            </a:extLst>
          </p:cNvPr>
          <p:cNvSpPr txBox="1">
            <a:spLocks/>
          </p:cNvSpPr>
          <p:nvPr/>
        </p:nvSpPr>
        <p:spPr>
          <a:xfrm>
            <a:off x="590038" y="172355"/>
            <a:ext cx="8911687" cy="8297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smtClean="0"/>
              <a:t>Principi</a:t>
            </a:r>
            <a:endParaRPr lang="en-US" dirty="0"/>
          </a:p>
        </p:txBody>
      </p:sp>
      <p:sp>
        <p:nvSpPr>
          <p:cNvPr id="5" name="Content Placeholder 2">
            <a:extLst>
              <a:ext uri="{FF2B5EF4-FFF2-40B4-BE49-F238E27FC236}">
                <a16:creationId xmlns="" xmlns:a16="http://schemas.microsoft.com/office/drawing/2014/main" id="{DA724121-1820-4F4B-9838-F22E213490EE}"/>
              </a:ext>
            </a:extLst>
          </p:cNvPr>
          <p:cNvSpPr txBox="1">
            <a:spLocks/>
          </p:cNvSpPr>
          <p:nvPr/>
        </p:nvSpPr>
        <p:spPr>
          <a:xfrm>
            <a:off x="586325" y="1002088"/>
            <a:ext cx="8915400" cy="5443707"/>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smtClean="0"/>
              <a:t>Socializzazione</a:t>
            </a:r>
          </a:p>
          <a:p>
            <a:pPr lvl="1"/>
            <a:r>
              <a:rPr lang="it-IT" dirty="0" smtClean="0"/>
              <a:t>Zone più tranquille</a:t>
            </a:r>
          </a:p>
          <a:p>
            <a:pPr lvl="1"/>
            <a:r>
              <a:rPr lang="it-IT" dirty="0" smtClean="0"/>
              <a:t>Tavoli piccoli e grandi</a:t>
            </a:r>
          </a:p>
          <a:p>
            <a:pPr lvl="1"/>
            <a:r>
              <a:rPr lang="it-IT" dirty="0" smtClean="0"/>
              <a:t>panchine</a:t>
            </a:r>
          </a:p>
          <a:p>
            <a:r>
              <a:rPr lang="it-IT" dirty="0" smtClean="0"/>
              <a:t>Integrazione</a:t>
            </a:r>
          </a:p>
          <a:p>
            <a:pPr lvl="1"/>
            <a:r>
              <a:rPr lang="it-IT" dirty="0" smtClean="0"/>
              <a:t>Giochi inclusivi</a:t>
            </a:r>
          </a:p>
          <a:p>
            <a:pPr lvl="1"/>
            <a:r>
              <a:rPr lang="it-IT" dirty="0" smtClean="0"/>
              <a:t>Apertura verso ASD Fatima</a:t>
            </a:r>
          </a:p>
          <a:p>
            <a:r>
              <a:rPr lang="it-IT" dirty="0" smtClean="0"/>
              <a:t>Accessibilità</a:t>
            </a:r>
          </a:p>
          <a:p>
            <a:pPr lvl="1"/>
            <a:r>
              <a:rPr lang="it-IT" dirty="0" smtClean="0"/>
              <a:t>Assenza di barriere architettoniche</a:t>
            </a:r>
          </a:p>
          <a:p>
            <a:pPr lvl="1"/>
            <a:r>
              <a:rPr lang="it-IT" dirty="0" smtClean="0"/>
              <a:t>Giochi adatti per disabilità</a:t>
            </a:r>
          </a:p>
          <a:p>
            <a:r>
              <a:rPr lang="it-IT" dirty="0" smtClean="0"/>
              <a:t>Sicurezza</a:t>
            </a:r>
          </a:p>
          <a:p>
            <a:pPr lvl="1"/>
            <a:r>
              <a:rPr lang="it-IT" dirty="0" smtClean="0"/>
              <a:t>Chiusura serale (come già avviene in contesti simili periferici e non)</a:t>
            </a:r>
          </a:p>
          <a:p>
            <a:pPr lvl="1"/>
            <a:r>
              <a:rPr lang="it-IT" dirty="0" smtClean="0"/>
              <a:t>illuminazione</a:t>
            </a:r>
          </a:p>
          <a:p>
            <a:pPr lvl="1"/>
            <a:r>
              <a:rPr lang="it-IT" dirty="0" smtClean="0"/>
              <a:t>Fontanella dell’acqua – riposizionare all’interno dell’area recintata</a:t>
            </a:r>
          </a:p>
          <a:p>
            <a:r>
              <a:rPr lang="it-IT" dirty="0" smtClean="0"/>
              <a:t>Per tutte le esigenze</a:t>
            </a:r>
          </a:p>
          <a:p>
            <a:pPr lvl="1"/>
            <a:r>
              <a:rPr lang="it-IT" dirty="0" smtClean="0"/>
              <a:t>Sport adulti</a:t>
            </a:r>
          </a:p>
          <a:p>
            <a:pPr lvl="1"/>
            <a:r>
              <a:rPr lang="it-IT" dirty="0" smtClean="0"/>
              <a:t>Giochi per bambini</a:t>
            </a:r>
          </a:p>
          <a:p>
            <a:pPr lvl="1"/>
            <a:r>
              <a:rPr lang="it-IT" dirty="0" smtClean="0"/>
              <a:t>Ritrovo per tutti</a:t>
            </a:r>
          </a:p>
          <a:p>
            <a:r>
              <a:rPr lang="it-IT" dirty="0" smtClean="0"/>
              <a:t>Per tutte le stagioni</a:t>
            </a:r>
          </a:p>
          <a:p>
            <a:pPr lvl="1"/>
            <a:r>
              <a:rPr lang="it-IT" dirty="0" smtClean="0"/>
              <a:t>Qualche zona coperta potrebbe aiutare durante l‘inverno o l’estato in caso di forte caldo</a:t>
            </a:r>
          </a:p>
          <a:p>
            <a:r>
              <a:rPr lang="it-IT" dirty="0" smtClean="0"/>
              <a:t>Elementi di differenziazione rispetto alla aree vicine</a:t>
            </a:r>
          </a:p>
          <a:p>
            <a:r>
              <a:rPr lang="it-IT" dirty="0" smtClean="0"/>
              <a:t>Ipotesi di concetto di Giardini condivisi.</a:t>
            </a:r>
          </a:p>
          <a:p>
            <a:endParaRPr lang="it-IT" dirty="0" smtClean="0"/>
          </a:p>
          <a:p>
            <a:endParaRPr lang="en-US" dirty="0"/>
          </a:p>
        </p:txBody>
      </p:sp>
      <p:pic>
        <p:nvPicPr>
          <p:cNvPr id="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05055" y="491068"/>
            <a:ext cx="4753186" cy="3395133"/>
          </a:xfrm>
        </p:spPr>
      </p:pic>
    </p:spTree>
    <p:extLst>
      <p:ext uri="{BB962C8B-B14F-4D97-AF65-F5344CB8AC3E}">
        <p14:creationId xmlns:p14="http://schemas.microsoft.com/office/powerpoint/2010/main" val="4186427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A01671FC-745B-4264-8445-2AB9A28BD450}"/>
              </a:ext>
            </a:extLst>
          </p:cNvPr>
          <p:cNvSpPr txBox="1">
            <a:spLocks/>
          </p:cNvSpPr>
          <p:nvPr/>
        </p:nvSpPr>
        <p:spPr>
          <a:xfrm>
            <a:off x="590038" y="172355"/>
            <a:ext cx="8911687" cy="8297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smtClean="0"/>
              <a:t>Vantaggi</a:t>
            </a:r>
            <a:endParaRPr lang="it-IT" dirty="0"/>
          </a:p>
        </p:txBody>
      </p:sp>
      <p:sp>
        <p:nvSpPr>
          <p:cNvPr id="5" name="Content Placeholder 2">
            <a:extLst>
              <a:ext uri="{FF2B5EF4-FFF2-40B4-BE49-F238E27FC236}">
                <a16:creationId xmlns="" xmlns:a16="http://schemas.microsoft.com/office/drawing/2014/main" id="{DA724121-1820-4F4B-9838-F22E213490EE}"/>
              </a:ext>
            </a:extLst>
          </p:cNvPr>
          <p:cNvSpPr txBox="1">
            <a:spLocks/>
          </p:cNvSpPr>
          <p:nvPr/>
        </p:nvSpPr>
        <p:spPr>
          <a:xfrm>
            <a:off x="586325" y="1002088"/>
            <a:ext cx="8915400" cy="54437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800" dirty="0" smtClean="0"/>
              <a:t>Area inclusive per bambini </a:t>
            </a:r>
            <a:r>
              <a:rPr lang="it-IT" sz="1800" dirty="0"/>
              <a:t>diversamente abili </a:t>
            </a:r>
            <a:r>
              <a:rPr lang="it-IT" sz="1800" dirty="0" smtClean="0"/>
              <a:t>. In zona non vi sono altri esempi di questo genere</a:t>
            </a:r>
          </a:p>
          <a:p>
            <a:r>
              <a:rPr lang="it-IT" sz="1800" dirty="0" smtClean="0"/>
              <a:t>Abbattimento barriere architettoniche</a:t>
            </a:r>
          </a:p>
          <a:p>
            <a:r>
              <a:rPr lang="it-IT" sz="1800" dirty="0" smtClean="0"/>
              <a:t>Adeguamento del contesto del quartiere al concetto generale di ammodernamento che sta avvenando in zona e in tutta Milano</a:t>
            </a:r>
          </a:p>
          <a:p>
            <a:r>
              <a:rPr lang="it-IT" sz="1800" dirty="0" smtClean="0"/>
              <a:t>Incremento socialità nel quartiere sia per residenti che per lavoratori della zona</a:t>
            </a:r>
          </a:p>
          <a:p>
            <a:r>
              <a:rPr lang="it-IT" sz="1800" dirty="0" smtClean="0"/>
              <a:t>Aumento sicurezza per la zona, interessata ultimamente da gravi episodi di microcriminalità</a:t>
            </a:r>
          </a:p>
          <a:p>
            <a:r>
              <a:rPr lang="it-IT" sz="1800" dirty="0" smtClean="0"/>
              <a:t>Aumento del benessere sociale sia residenziale che commerciale</a:t>
            </a:r>
          </a:p>
          <a:p>
            <a:endParaRPr lang="it-IT" sz="1800" dirty="0"/>
          </a:p>
        </p:txBody>
      </p:sp>
    </p:spTree>
    <p:extLst>
      <p:ext uri="{BB962C8B-B14F-4D97-AF65-F5344CB8AC3E}">
        <p14:creationId xmlns:p14="http://schemas.microsoft.com/office/powerpoint/2010/main" val="1759333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A01671FC-745B-4264-8445-2AB9A28BD450}"/>
              </a:ext>
            </a:extLst>
          </p:cNvPr>
          <p:cNvSpPr txBox="1">
            <a:spLocks/>
          </p:cNvSpPr>
          <p:nvPr/>
        </p:nvSpPr>
        <p:spPr>
          <a:xfrm>
            <a:off x="590038" y="172355"/>
            <a:ext cx="11199191" cy="8297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smtClean="0"/>
              <a:t>Priorità del progetto (in ordine di priorità fino a raggiungimento del budget)</a:t>
            </a:r>
            <a:endParaRPr lang="it-IT" sz="2800" dirty="0"/>
          </a:p>
        </p:txBody>
      </p:sp>
      <p:sp>
        <p:nvSpPr>
          <p:cNvPr id="5" name="Content Placeholder 2">
            <a:extLst>
              <a:ext uri="{FF2B5EF4-FFF2-40B4-BE49-F238E27FC236}">
                <a16:creationId xmlns="" xmlns:a16="http://schemas.microsoft.com/office/drawing/2014/main" id="{DA724121-1820-4F4B-9838-F22E213490EE}"/>
              </a:ext>
            </a:extLst>
          </p:cNvPr>
          <p:cNvSpPr txBox="1">
            <a:spLocks/>
          </p:cNvSpPr>
          <p:nvPr/>
        </p:nvSpPr>
        <p:spPr>
          <a:xfrm>
            <a:off x="590037" y="940412"/>
            <a:ext cx="8968829" cy="56127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it-IT" sz="1800" dirty="0" smtClean="0"/>
              <a:t>Area Giochi per bambini con giochi inclusivi per bambini </a:t>
            </a:r>
            <a:r>
              <a:rPr lang="it-IT" sz="1800" dirty="0"/>
              <a:t>diversamente abili </a:t>
            </a:r>
            <a:r>
              <a:rPr lang="it-IT" sz="1800" dirty="0" smtClean="0"/>
              <a:t> e non con pavimentazione morbida (dettaglio nelle prossime slide e in </a:t>
            </a:r>
            <a:r>
              <a:rPr lang="it-IT" sz="1800" dirty="0" err="1" smtClean="0"/>
              <a:t>excel</a:t>
            </a:r>
            <a:r>
              <a:rPr lang="it-IT" sz="1800" dirty="0"/>
              <a:t>)</a:t>
            </a:r>
            <a:endParaRPr lang="it-IT" sz="1800" dirty="0" smtClean="0"/>
          </a:p>
          <a:p>
            <a:pPr marL="342900" indent="-342900">
              <a:buFont typeface="+mj-lt"/>
              <a:buAutoNum type="arabicPeriod"/>
            </a:pPr>
            <a:r>
              <a:rPr lang="it-IT" sz="1800" dirty="0" smtClean="0"/>
              <a:t>Eliminazione barriere architettoniche</a:t>
            </a:r>
          </a:p>
          <a:p>
            <a:pPr marL="342900" indent="-342900">
              <a:buFont typeface="+mj-lt"/>
              <a:buAutoNum type="arabicPeriod"/>
            </a:pPr>
            <a:r>
              <a:rPr lang="it-IT" sz="1800" dirty="0" smtClean="0"/>
              <a:t>Area Sportiva con pavimentazione morbida (dettaglio attrezzi segue)</a:t>
            </a:r>
          </a:p>
          <a:p>
            <a:pPr marL="342900" indent="-342900">
              <a:buFont typeface="+mj-lt"/>
              <a:buAutoNum type="arabicPeriod"/>
            </a:pPr>
            <a:r>
              <a:rPr lang="it-IT" sz="1800" dirty="0"/>
              <a:t>Campo Bocce</a:t>
            </a:r>
          </a:p>
          <a:p>
            <a:pPr marL="342900" indent="-342900">
              <a:buFont typeface="+mj-lt"/>
              <a:buAutoNum type="arabicPeriod"/>
            </a:pPr>
            <a:r>
              <a:rPr lang="it-IT" sz="1800" dirty="0" smtClean="0"/>
              <a:t>Recinzione e chiusura notturna</a:t>
            </a:r>
          </a:p>
          <a:p>
            <a:pPr marL="342900" indent="-342900">
              <a:buFont typeface="+mj-lt"/>
              <a:buAutoNum type="arabicPeriod"/>
            </a:pPr>
            <a:r>
              <a:rPr lang="it-IT" sz="1800" dirty="0"/>
              <a:t>Inclusione fontanella nel recinto</a:t>
            </a:r>
          </a:p>
          <a:p>
            <a:pPr marL="342900" indent="-342900">
              <a:buFont typeface="+mj-lt"/>
              <a:buAutoNum type="arabicPeriod"/>
            </a:pPr>
            <a:r>
              <a:rPr lang="it-IT" sz="1800" dirty="0" smtClean="0"/>
              <a:t>4 Telecamere </a:t>
            </a:r>
            <a:r>
              <a:rPr lang="it-IT" sz="1800" dirty="0"/>
              <a:t>di sicurezza</a:t>
            </a:r>
          </a:p>
          <a:p>
            <a:pPr marL="342900" indent="-342900">
              <a:buFont typeface="+mj-lt"/>
              <a:buAutoNum type="arabicPeriod"/>
            </a:pPr>
            <a:r>
              <a:rPr lang="it-IT" sz="1800" dirty="0" smtClean="0"/>
              <a:t>Area </a:t>
            </a:r>
            <a:r>
              <a:rPr lang="it-IT" sz="1800" dirty="0"/>
              <a:t>Pic-Nic  con tavoli e sedute</a:t>
            </a:r>
          </a:p>
          <a:p>
            <a:pPr marL="342900" indent="-342900">
              <a:buFont typeface="+mj-lt"/>
              <a:buAutoNum type="arabicPeriod"/>
            </a:pPr>
            <a:r>
              <a:rPr lang="it-IT" sz="1800" dirty="0" smtClean="0"/>
              <a:t>8 Cestini rifiuti </a:t>
            </a:r>
          </a:p>
          <a:p>
            <a:pPr marL="342900" indent="-342900">
              <a:buFont typeface="+mj-lt"/>
              <a:buAutoNum type="arabicPeriod"/>
            </a:pPr>
            <a:r>
              <a:rPr lang="it-IT" sz="1800" dirty="0" smtClean="0"/>
              <a:t>Recinzione aree giochi</a:t>
            </a:r>
          </a:p>
          <a:p>
            <a:pPr marL="342900" indent="-342900">
              <a:buFont typeface="+mj-lt"/>
              <a:buAutoNum type="arabicPeriod"/>
            </a:pPr>
            <a:r>
              <a:rPr lang="it-IT" sz="1800" dirty="0" smtClean="0"/>
              <a:t>Copertura area Pic-nic</a:t>
            </a:r>
          </a:p>
          <a:p>
            <a:pPr marL="342900" indent="-342900">
              <a:buFont typeface="+mj-lt"/>
              <a:buAutoNum type="arabicPeriod"/>
            </a:pPr>
            <a:r>
              <a:rPr lang="it-IT" sz="1800" dirty="0" smtClean="0"/>
              <a:t>Rastrelliera per biciclette</a:t>
            </a:r>
          </a:p>
          <a:p>
            <a:pPr marL="342900" indent="-342900">
              <a:buFont typeface="+mj-lt"/>
              <a:buAutoNum type="arabicPeriod"/>
            </a:pPr>
            <a:r>
              <a:rPr lang="it-IT" sz="1800" dirty="0" smtClean="0"/>
              <a:t>3 Colonnine solari per ricarica elettrica</a:t>
            </a:r>
          </a:p>
          <a:p>
            <a:pPr marL="342900" indent="-342900">
              <a:buFont typeface="+mj-lt"/>
              <a:buAutoNum type="arabicPeriod"/>
            </a:pPr>
            <a:r>
              <a:rPr lang="it-IT" sz="1800" dirty="0" smtClean="0"/>
              <a:t>Ripavimentazione stradine interne collegate con pista ciclabile</a:t>
            </a:r>
          </a:p>
        </p:txBody>
      </p:sp>
    </p:spTree>
    <p:extLst>
      <p:ext uri="{BB962C8B-B14F-4D97-AF65-F5344CB8AC3E}">
        <p14:creationId xmlns:p14="http://schemas.microsoft.com/office/powerpoint/2010/main" val="784272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A01671FC-745B-4264-8445-2AB9A28BD450}"/>
              </a:ext>
            </a:extLst>
          </p:cNvPr>
          <p:cNvSpPr txBox="1">
            <a:spLocks/>
          </p:cNvSpPr>
          <p:nvPr/>
        </p:nvSpPr>
        <p:spPr>
          <a:xfrm>
            <a:off x="590038" y="172355"/>
            <a:ext cx="8911687" cy="82973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b="1" dirty="0" smtClean="0"/>
              <a:t>Dettaglio elementi di progetto</a:t>
            </a:r>
          </a:p>
          <a:p>
            <a:r>
              <a:rPr lang="it-IT" sz="3600" dirty="0" smtClean="0"/>
              <a:t>Area Giochi</a:t>
            </a:r>
            <a:endParaRPr lang="it-IT" sz="3600" dirty="0"/>
          </a:p>
        </p:txBody>
      </p:sp>
      <p:pic>
        <p:nvPicPr>
          <p:cNvPr id="12" name="Picture 11" descr="Giostre e parco giochi inclusivi e accessibili ai bambini disabili - Disabili.com - Internet Explorer">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l="19931" t="42488" r="48888" b="38542"/>
          <a:stretch/>
        </p:blipFill>
        <p:spPr>
          <a:xfrm>
            <a:off x="8940799" y="1042611"/>
            <a:ext cx="2788848" cy="925475"/>
          </a:xfrm>
          <a:prstGeom prst="rect">
            <a:avLst/>
          </a:prstGeom>
        </p:spPr>
      </p:pic>
      <p:pic>
        <p:nvPicPr>
          <p:cNvPr id="13" name="Picture 12" descr="ALTALENE PER DISABILI: GIOCHI ACCESSIBILI PER TUTTI I BAMBINI! - Disabili.com - Internet Explorer">
            <a:hlinkClick r:id="rId4"/>
          </p:cNvPr>
          <p:cNvPicPr>
            <a:picLocks noChangeAspect="1"/>
          </p:cNvPicPr>
          <p:nvPr/>
        </p:nvPicPr>
        <p:blipFill rotWithShape="1">
          <a:blip r:embed="rId5">
            <a:extLst>
              <a:ext uri="{28A0092B-C50C-407E-A947-70E740481C1C}">
                <a14:useLocalDpi xmlns:a14="http://schemas.microsoft.com/office/drawing/2010/main" val="0"/>
              </a:ext>
            </a:extLst>
          </a:blip>
          <a:srcRect l="24861" t="46180" r="40208" b="24665"/>
          <a:stretch/>
        </p:blipFill>
        <p:spPr>
          <a:xfrm>
            <a:off x="8694515" y="2117517"/>
            <a:ext cx="3038168" cy="1383183"/>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38847" y="4809067"/>
            <a:ext cx="2392753" cy="1761066"/>
          </a:xfrm>
          <a:prstGeom prst="rect">
            <a:avLst/>
          </a:prstGeom>
        </p:spPr>
      </p:pic>
      <p:pic>
        <p:nvPicPr>
          <p:cNvPr id="16" name="Picture 15">
            <a:extLst>
              <a:ext uri="{FF2B5EF4-FFF2-40B4-BE49-F238E27FC236}">
                <a16:creationId xmlns:a16="http://schemas.microsoft.com/office/drawing/2014/main" xmlns="" id="{BA280066-99C4-4249-8056-9AC810FA6DB7}"/>
              </a:ext>
            </a:extLst>
          </p:cNvPr>
          <p:cNvPicPr>
            <a:picLocks noChangeAspect="1"/>
          </p:cNvPicPr>
          <p:nvPr/>
        </p:nvPicPr>
        <p:blipFill>
          <a:blip r:embed="rId7"/>
          <a:stretch>
            <a:fillRect/>
          </a:stretch>
        </p:blipFill>
        <p:spPr>
          <a:xfrm>
            <a:off x="7047480" y="4866082"/>
            <a:ext cx="1647035" cy="1647035"/>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46267" y="1181777"/>
            <a:ext cx="2049459" cy="1339468"/>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91046" y="3538007"/>
            <a:ext cx="2983599" cy="991659"/>
          </a:xfrm>
          <a:prstGeom prst="rect">
            <a:avLst/>
          </a:prstGeom>
        </p:spPr>
      </p:pic>
      <p:graphicFrame>
        <p:nvGraphicFramePr>
          <p:cNvPr id="19" name="Table 18"/>
          <p:cNvGraphicFramePr>
            <a:graphicFrameLocks noGrp="1"/>
          </p:cNvGraphicFramePr>
          <p:nvPr>
            <p:extLst>
              <p:ext uri="{D42A27DB-BD31-4B8C-83A1-F6EECF244321}">
                <p14:modId xmlns:p14="http://schemas.microsoft.com/office/powerpoint/2010/main" val="431199671"/>
              </p:ext>
            </p:extLst>
          </p:nvPr>
        </p:nvGraphicFramePr>
        <p:xfrm>
          <a:off x="406399" y="1181777"/>
          <a:ext cx="6394795" cy="5108954"/>
        </p:xfrm>
        <a:graphic>
          <a:graphicData uri="http://schemas.openxmlformats.org/drawingml/2006/table">
            <a:tbl>
              <a:tblPr/>
              <a:tblGrid>
                <a:gridCol w="430957"/>
                <a:gridCol w="774210"/>
                <a:gridCol w="1504167"/>
                <a:gridCol w="2161235"/>
                <a:gridCol w="446499"/>
                <a:gridCol w="799495"/>
                <a:gridCol w="278232"/>
              </a:tblGrid>
              <a:tr h="255403">
                <a:tc>
                  <a:txBody>
                    <a:bodyPr/>
                    <a:lstStyle/>
                    <a:p>
                      <a:pPr algn="l" fontAlgn="b"/>
                      <a:r>
                        <a:rPr lang="en-GB" sz="700" b="1" i="0" u="none" strike="noStrike" dirty="0">
                          <a:solidFill>
                            <a:srgbClr val="000000"/>
                          </a:solidFill>
                          <a:effectLst/>
                          <a:latin typeface="Calibri" panose="020F0502020204030204" pitchFamily="34" charset="0"/>
                        </a:rPr>
                        <a:t>Area</a:t>
                      </a:r>
                    </a:p>
                  </a:txBody>
                  <a:tcPr marL="6002" marR="6002" marT="6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700" b="1" i="0" u="none" strike="noStrike">
                          <a:solidFill>
                            <a:srgbClr val="000000"/>
                          </a:solidFill>
                          <a:effectLst/>
                          <a:latin typeface="Calibri" panose="020F0502020204030204" pitchFamily="34" charset="0"/>
                        </a:rPr>
                        <a:t>Priorità</a:t>
                      </a:r>
                    </a:p>
                  </a:txBody>
                  <a:tcPr marL="6002" marR="6002" marT="6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700" b="1" i="0" u="none" strike="noStrike">
                          <a:solidFill>
                            <a:srgbClr val="000000"/>
                          </a:solidFill>
                          <a:effectLst/>
                          <a:latin typeface="Calibri" panose="020F0502020204030204" pitchFamily="34" charset="0"/>
                        </a:rPr>
                        <a:t>Elemento</a:t>
                      </a:r>
                    </a:p>
                  </a:txBody>
                  <a:tcPr marL="6002" marR="6002" marT="6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700" b="1" i="0" u="none" strike="noStrike">
                          <a:solidFill>
                            <a:srgbClr val="000000"/>
                          </a:solidFill>
                          <a:effectLst/>
                          <a:latin typeface="Calibri" panose="020F0502020204030204" pitchFamily="34" charset="0"/>
                        </a:rPr>
                        <a:t>Descrizione</a:t>
                      </a:r>
                    </a:p>
                  </a:txBody>
                  <a:tcPr marL="6002" marR="6002" marT="6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700" b="1" i="0" u="none" strike="noStrike">
                          <a:solidFill>
                            <a:srgbClr val="000000"/>
                          </a:solidFill>
                          <a:effectLst/>
                          <a:latin typeface="Calibri" panose="020F0502020204030204" pitchFamily="34" charset="0"/>
                        </a:rPr>
                        <a:t>Materiale</a:t>
                      </a:r>
                    </a:p>
                  </a:txBody>
                  <a:tcPr marL="6002" marR="6002" marT="6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700" b="1" i="0" u="none" strike="noStrike">
                          <a:solidFill>
                            <a:srgbClr val="000000"/>
                          </a:solidFill>
                          <a:effectLst/>
                          <a:latin typeface="Calibri" panose="020F0502020204030204" pitchFamily="34" charset="0"/>
                        </a:rPr>
                        <a:t>Dimensioni</a:t>
                      </a:r>
                    </a:p>
                  </a:txBody>
                  <a:tcPr marL="6002" marR="6002" marT="6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700" b="1" i="0" u="none" strike="noStrike">
                          <a:solidFill>
                            <a:srgbClr val="000000"/>
                          </a:solidFill>
                          <a:effectLst/>
                          <a:latin typeface="Calibri" panose="020F0502020204030204" pitchFamily="34" charset="0"/>
                        </a:rPr>
                        <a:t>Quantità</a:t>
                      </a:r>
                    </a:p>
                  </a:txBody>
                  <a:tcPr marL="6002" marR="6002" marT="6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59">
                <a:tc rowSpan="12">
                  <a:txBody>
                    <a:bodyPr/>
                    <a:lstStyle/>
                    <a:p>
                      <a:pPr algn="ctr" fontAlgn="ctr"/>
                      <a:r>
                        <a:rPr lang="en-GB" sz="700" b="1" i="0" u="none" strike="noStrike">
                          <a:solidFill>
                            <a:srgbClr val="000000"/>
                          </a:solidFill>
                          <a:effectLst/>
                          <a:latin typeface="Calibri" panose="020F0502020204030204" pitchFamily="34" charset="0"/>
                        </a:rPr>
                        <a:t>Area Giochi</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1</a:t>
                      </a:r>
                    </a:p>
                  </a:txBody>
                  <a:tcPr marL="6002" marR="6002" marT="6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700" b="0" i="0" u="none" strike="noStrike">
                          <a:solidFill>
                            <a:srgbClr val="000000"/>
                          </a:solidFill>
                          <a:effectLst/>
                          <a:latin typeface="Calibri" panose="020F0502020204030204" pitchFamily="34" charset="0"/>
                        </a:rPr>
                        <a:t>Superficie gommata</a:t>
                      </a:r>
                    </a:p>
                  </a:txBody>
                  <a:tcPr marL="6002" marR="6002" marT="6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700" b="0" i="0" u="none" strike="noStrike">
                          <a:solidFill>
                            <a:srgbClr val="000000"/>
                          </a:solidFill>
                          <a:effectLst/>
                          <a:latin typeface="Calibri" panose="020F0502020204030204" pitchFamily="34" charset="0"/>
                        </a:rPr>
                        <a:t>Superficie gommata per l'itera area giochi</a:t>
                      </a:r>
                    </a:p>
                  </a:txBody>
                  <a:tcPr marL="6002" marR="6002" marT="6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700" b="0" i="0" u="none" strike="noStrike">
                          <a:solidFill>
                            <a:srgbClr val="000000"/>
                          </a:solidFill>
                          <a:effectLst/>
                          <a:latin typeface="Calibri" panose="020F0502020204030204" pitchFamily="34" charset="0"/>
                        </a:rPr>
                        <a:t>Gomma</a:t>
                      </a:r>
                    </a:p>
                  </a:txBody>
                  <a:tcPr marL="6002" marR="6002" marT="6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700" b="0" i="0" u="none" strike="noStrike">
                          <a:solidFill>
                            <a:srgbClr val="000000"/>
                          </a:solidFill>
                          <a:effectLst/>
                          <a:latin typeface="Calibri" panose="020F0502020204030204" pitchFamily="34" charset="0"/>
                        </a:rPr>
                        <a:t>1000Mq</a:t>
                      </a:r>
                    </a:p>
                  </a:txBody>
                  <a:tcPr marL="6002" marR="6002" marT="6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1</a:t>
                      </a:r>
                    </a:p>
                  </a:txBody>
                  <a:tcPr marL="6002" marR="6002" marT="6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76442">
                <a:tc vMerge="1">
                  <a:txBody>
                    <a:bodyPr/>
                    <a:lstStyle/>
                    <a:p>
                      <a:endParaRPr lang="en-GB"/>
                    </a:p>
                  </a:txBody>
                  <a:tcPr/>
                </a:tc>
                <a:tc>
                  <a:txBody>
                    <a:bodyPr/>
                    <a:lstStyle/>
                    <a:p>
                      <a:pPr algn="ctr" fontAlgn="ctr"/>
                      <a:r>
                        <a:rPr lang="en-GB" sz="700" b="0" i="0" u="none" strike="noStrike">
                          <a:solidFill>
                            <a:srgbClr val="000000"/>
                          </a:solidFill>
                          <a:effectLst/>
                          <a:latin typeface="Calibri" panose="020F0502020204030204" pitchFamily="34" charset="0"/>
                        </a:rPr>
                        <a:t>1</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700" b="0" i="0" u="none" strike="noStrike">
                          <a:solidFill>
                            <a:srgbClr val="000000"/>
                          </a:solidFill>
                          <a:effectLst/>
                          <a:latin typeface="Calibri" panose="020F0502020204030204" pitchFamily="34" charset="0"/>
                        </a:rPr>
                        <a:t>Castello gioco</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effectLst/>
                          <a:latin typeface="Calibri" panose="020F0502020204030204" pitchFamily="34" charset="0"/>
                        </a:rPr>
                        <a:t>E' formato da una torre centrale con tettuccio composta da due piani gioco sovrapposti, ponti mobili a passerella e inclinati fissi, ponti in corda, scale, scivoli, parete d'arrampicata e angolo palestra. </a:t>
                      </a:r>
                      <a:br>
                        <a:rPr lang="it-IT" sz="700" b="0" i="0" u="none" strike="noStrike">
                          <a:solidFill>
                            <a:srgbClr val="000000"/>
                          </a:solidFill>
                          <a:effectLst/>
                          <a:latin typeface="Calibri" panose="020F0502020204030204" pitchFamily="34" charset="0"/>
                        </a:rPr>
                      </a:br>
                      <a:r>
                        <a:rPr lang="it-IT" sz="700" b="0" i="0" u="none" strike="noStrike">
                          <a:solidFill>
                            <a:srgbClr val="000000"/>
                          </a:solidFill>
                          <a:effectLst/>
                          <a:latin typeface="Calibri" panose="020F0502020204030204" pitchFamily="34" charset="0"/>
                        </a:rPr>
                        <a:t>Il gioco ha delle parti accessibili ai bambini in carrozzina, grazie a rampa di accesso</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700" b="0" i="0" u="none" strike="noStrike">
                          <a:solidFill>
                            <a:srgbClr val="000000"/>
                          </a:solidFill>
                          <a:effectLst/>
                          <a:latin typeface="Calibri" panose="020F0502020204030204" pitchFamily="34" charset="0"/>
                        </a:rPr>
                        <a:t>Vario</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700" b="0" i="0" u="none" strike="noStrike">
                          <a:solidFill>
                            <a:srgbClr val="000000"/>
                          </a:solidFill>
                          <a:effectLst/>
                          <a:latin typeface="Calibri" panose="020F0502020204030204" pitchFamily="34" charset="0"/>
                        </a:rPr>
                        <a:t>cm. 1191x1166x430h</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403">
                <a:tc vMerge="1">
                  <a:txBody>
                    <a:bodyPr/>
                    <a:lstStyle/>
                    <a:p>
                      <a:endParaRPr lang="en-GB"/>
                    </a:p>
                  </a:txBody>
                  <a:tcPr/>
                </a:tc>
                <a:tc>
                  <a:txBody>
                    <a:bodyPr/>
                    <a:lstStyle/>
                    <a:p>
                      <a:pPr algn="ctr" fontAlgn="b"/>
                      <a:r>
                        <a:rPr lang="en-GB" sz="700" b="0" i="0" u="none" strike="noStrike">
                          <a:solidFill>
                            <a:srgbClr val="000000"/>
                          </a:solidFill>
                          <a:effectLst/>
                          <a:latin typeface="Calibri" panose="020F0502020204030204" pitchFamily="34" charset="0"/>
                        </a:rPr>
                        <a:t>1</a:t>
                      </a:r>
                    </a:p>
                  </a:txBody>
                  <a:tcPr marL="6002" marR="6002" marT="6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700" b="0" i="0" u="none" strike="noStrike">
                          <a:solidFill>
                            <a:srgbClr val="000000"/>
                          </a:solidFill>
                          <a:effectLst/>
                          <a:latin typeface="Calibri" panose="020F0502020204030204" pitchFamily="34" charset="0"/>
                        </a:rPr>
                        <a:t>Altalena</a:t>
                      </a:r>
                    </a:p>
                  </a:txBody>
                  <a:tcPr marL="6002" marR="6002" marT="6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700" b="0" i="0" u="none" strike="noStrike" dirty="0" err="1">
                          <a:solidFill>
                            <a:srgbClr val="000000"/>
                          </a:solidFill>
                          <a:effectLst/>
                          <a:latin typeface="Calibri" panose="020F0502020204030204" pitchFamily="34" charset="0"/>
                        </a:rPr>
                        <a:t>Altalena</a:t>
                      </a:r>
                      <a:r>
                        <a:rPr lang="en-GB" sz="700" b="0" i="0" u="none" strike="noStrike" dirty="0">
                          <a:solidFill>
                            <a:srgbClr val="000000"/>
                          </a:solidFill>
                          <a:effectLst/>
                          <a:latin typeface="Calibri" panose="020F0502020204030204" pitchFamily="34" charset="0"/>
                        </a:rPr>
                        <a:t> </a:t>
                      </a:r>
                      <a:r>
                        <a:rPr lang="en-GB" sz="700" b="0" i="0" u="none" strike="noStrike" dirty="0" err="1">
                          <a:solidFill>
                            <a:schemeClr val="tx1"/>
                          </a:solidFill>
                          <a:effectLst/>
                          <a:latin typeface="Calibri" panose="020F0502020204030204" pitchFamily="34" charset="0"/>
                        </a:rPr>
                        <a:t>accessibile</a:t>
                      </a:r>
                      <a:r>
                        <a:rPr lang="en-GB" sz="700" b="0" i="0" u="none" strike="noStrike" dirty="0">
                          <a:solidFill>
                            <a:schemeClr val="tx1"/>
                          </a:solidFill>
                          <a:effectLst/>
                          <a:latin typeface="Calibri" panose="020F0502020204030204" pitchFamily="34" charset="0"/>
                        </a:rPr>
                        <a:t> per </a:t>
                      </a:r>
                      <a:r>
                        <a:rPr lang="en-GB" sz="700" b="0" i="0" u="none" strike="noStrike" dirty="0" err="1" smtClean="0">
                          <a:solidFill>
                            <a:schemeClr val="tx1"/>
                          </a:solidFill>
                          <a:effectLst/>
                          <a:latin typeface="Calibri" panose="020F0502020204030204" pitchFamily="34" charset="0"/>
                        </a:rPr>
                        <a:t>diversamente</a:t>
                      </a:r>
                      <a:r>
                        <a:rPr lang="en-GB" sz="700" b="0" i="0" u="none" strike="noStrike" dirty="0" smtClean="0">
                          <a:solidFill>
                            <a:schemeClr val="tx1"/>
                          </a:solidFill>
                          <a:effectLst/>
                          <a:latin typeface="Calibri" panose="020F0502020204030204" pitchFamily="34" charset="0"/>
                        </a:rPr>
                        <a:t> </a:t>
                      </a:r>
                      <a:r>
                        <a:rPr lang="en-GB" sz="700" b="0" i="0" u="none" strike="noStrike" dirty="0" err="1" smtClean="0">
                          <a:solidFill>
                            <a:schemeClr val="tx1"/>
                          </a:solidFill>
                          <a:effectLst/>
                          <a:latin typeface="Calibri" panose="020F0502020204030204" pitchFamily="34" charset="0"/>
                        </a:rPr>
                        <a:t>abili</a:t>
                      </a:r>
                      <a:endParaRPr lang="en-GB" sz="700" b="0" i="0" u="none" strike="noStrike" dirty="0">
                        <a:solidFill>
                          <a:schemeClr val="tx1"/>
                        </a:solidFill>
                        <a:effectLst/>
                        <a:latin typeface="Calibri" panose="020F0502020204030204" pitchFamily="34" charset="0"/>
                      </a:endParaRPr>
                    </a:p>
                  </a:txBody>
                  <a:tcPr marL="6002" marR="6002" marT="6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700" b="0" i="0" u="none" strike="noStrike">
                          <a:solidFill>
                            <a:srgbClr val="000000"/>
                          </a:solidFill>
                          <a:effectLst/>
                          <a:latin typeface="Calibri" panose="020F0502020204030204" pitchFamily="34" charset="0"/>
                        </a:rPr>
                        <a:t>Vario</a:t>
                      </a:r>
                    </a:p>
                  </a:txBody>
                  <a:tcPr marL="6002" marR="6002" marT="6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700" b="0" i="0" u="none" strike="noStrike">
                          <a:solidFill>
                            <a:srgbClr val="000000"/>
                          </a:solidFill>
                          <a:effectLst/>
                          <a:latin typeface="Calibri" panose="020F0502020204030204" pitchFamily="34" charset="0"/>
                        </a:rPr>
                        <a:t>cm 340x223x232h</a:t>
                      </a:r>
                    </a:p>
                  </a:txBody>
                  <a:tcPr marL="6002" marR="6002" marT="6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1</a:t>
                      </a:r>
                    </a:p>
                  </a:txBody>
                  <a:tcPr marL="6002" marR="6002" marT="6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3272">
                <a:tc vMerge="1">
                  <a:txBody>
                    <a:bodyPr/>
                    <a:lstStyle/>
                    <a:p>
                      <a:endParaRPr lang="en-GB"/>
                    </a:p>
                  </a:txBody>
                  <a:tcPr/>
                </a:tc>
                <a:tc>
                  <a:txBody>
                    <a:bodyPr/>
                    <a:lstStyle/>
                    <a:p>
                      <a:pPr algn="ctr" fontAlgn="ctr"/>
                      <a:r>
                        <a:rPr lang="en-GB" sz="700" b="0" i="0" u="none" strike="noStrike">
                          <a:solidFill>
                            <a:srgbClr val="000000"/>
                          </a:solidFill>
                          <a:effectLst/>
                          <a:latin typeface="Calibri" panose="020F0502020204030204" pitchFamily="34" charset="0"/>
                        </a:rPr>
                        <a:t>1</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700" b="0" i="0" u="none" strike="noStrike">
                          <a:solidFill>
                            <a:srgbClr val="000000"/>
                          </a:solidFill>
                          <a:effectLst/>
                          <a:latin typeface="Calibri" panose="020F0502020204030204" pitchFamily="34" charset="0"/>
                        </a:rPr>
                        <a:t>Gioco carrozza</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effectLst/>
                          <a:latin typeface="Calibri" panose="020F0502020204030204" pitchFamily="34" charset="0"/>
                        </a:rPr>
                        <a:t>La giostra è formata da  una carrozza con tettuccio ed un ballatoio gioco, due cavallucci con struttura portante in palo tondo, un pannello gioco in polietilene "tris", con periscopio superiore, un pannello gioco in polietilene "auto con volante" da un lato e "nave con timone" dall'altro, una trombetta ed una campana all'uscita. </a:t>
                      </a:r>
                      <a:br>
                        <a:rPr lang="it-IT" sz="700" b="0" i="0" u="none" strike="noStrike">
                          <a:solidFill>
                            <a:srgbClr val="000000"/>
                          </a:solidFill>
                          <a:effectLst/>
                          <a:latin typeface="Calibri" panose="020F0502020204030204" pitchFamily="34" charset="0"/>
                        </a:rPr>
                      </a:br>
                      <a:r>
                        <a:rPr lang="it-IT" sz="700" b="0" i="0" u="none" strike="noStrike">
                          <a:solidFill>
                            <a:srgbClr val="000000"/>
                          </a:solidFill>
                          <a:effectLst/>
                          <a:latin typeface="Calibri" panose="020F0502020204030204" pitchFamily="34" charset="0"/>
                        </a:rPr>
                        <a:t>Il gioco è accessibile anche a bambini in carrozzina, grazie alle due rampe di accesso e uscita con inclinazione ridotta.</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700" b="0" i="0" u="none" strike="noStrike">
                          <a:solidFill>
                            <a:srgbClr val="000000"/>
                          </a:solidFill>
                          <a:effectLst/>
                          <a:latin typeface="Calibri" panose="020F0502020204030204" pitchFamily="34" charset="0"/>
                        </a:rPr>
                        <a:t>Legno</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700" b="0" i="0" u="none" strike="noStrike">
                          <a:solidFill>
                            <a:srgbClr val="000000"/>
                          </a:solidFill>
                          <a:effectLst/>
                          <a:latin typeface="Calibri" panose="020F0502020204030204" pitchFamily="34" charset="0"/>
                        </a:rPr>
                        <a:t>cm550x320x168h</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9611">
                <a:tc vMerge="1">
                  <a:txBody>
                    <a:bodyPr/>
                    <a:lstStyle/>
                    <a:p>
                      <a:endParaRPr lang="en-GB"/>
                    </a:p>
                  </a:txBody>
                  <a:tcPr/>
                </a:tc>
                <a:tc>
                  <a:txBody>
                    <a:bodyPr/>
                    <a:lstStyle/>
                    <a:p>
                      <a:pPr algn="ctr" fontAlgn="ctr"/>
                      <a:r>
                        <a:rPr lang="en-GB" sz="700" b="0" i="0" u="none" strike="noStrike">
                          <a:solidFill>
                            <a:srgbClr val="000000"/>
                          </a:solidFill>
                          <a:effectLst/>
                          <a:latin typeface="Calibri" panose="020F0502020204030204" pitchFamily="34" charset="0"/>
                        </a:rPr>
                        <a:t>1</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700" b="0" i="0" u="none" strike="noStrike">
                          <a:solidFill>
                            <a:srgbClr val="000000"/>
                          </a:solidFill>
                          <a:effectLst/>
                          <a:latin typeface="Calibri" panose="020F0502020204030204" pitchFamily="34" charset="0"/>
                        </a:rPr>
                        <a:t>Altalena</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effectLst/>
                          <a:latin typeface="Calibri" panose="020F0502020204030204" pitchFamily="34" charset="0"/>
                        </a:rPr>
                        <a:t>Altalena classica per bambini con seggiolino protetto per bambini &lt;3 anni e seggiolino normale per bambini &gt;3 anni</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700" b="0" i="0" u="none" strike="noStrike">
                          <a:solidFill>
                            <a:srgbClr val="000000"/>
                          </a:solidFill>
                          <a:effectLst/>
                          <a:latin typeface="Calibri" panose="020F0502020204030204" pitchFamily="34" charset="0"/>
                        </a:rPr>
                        <a:t>Legno</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700" b="0" i="0" u="none" strike="noStrike">
                          <a:solidFill>
                            <a:srgbClr val="000000"/>
                          </a:solidFill>
                          <a:effectLst/>
                          <a:latin typeface="Calibri" panose="020F0502020204030204" pitchFamily="34" charset="0"/>
                        </a:rPr>
                        <a:t> </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59">
                <a:tc vMerge="1">
                  <a:txBody>
                    <a:bodyPr/>
                    <a:lstStyle/>
                    <a:p>
                      <a:endParaRPr lang="en-GB"/>
                    </a:p>
                  </a:txBody>
                  <a:tcPr/>
                </a:tc>
                <a:tc>
                  <a:txBody>
                    <a:bodyPr/>
                    <a:lstStyle/>
                    <a:p>
                      <a:pPr algn="ctr" fontAlgn="ctr"/>
                      <a:r>
                        <a:rPr lang="en-GB" sz="700" b="0" i="0" u="none" strike="noStrike">
                          <a:solidFill>
                            <a:srgbClr val="000000"/>
                          </a:solidFill>
                          <a:effectLst/>
                          <a:latin typeface="Calibri" panose="020F0502020204030204" pitchFamily="34" charset="0"/>
                        </a:rPr>
                        <a:t>2</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700" b="0" i="0" u="none" strike="noStrike">
                          <a:solidFill>
                            <a:srgbClr val="000000"/>
                          </a:solidFill>
                          <a:effectLst/>
                          <a:latin typeface="Calibri" panose="020F0502020204030204" pitchFamily="34" charset="0"/>
                        </a:rPr>
                        <a:t>Altalena con rete</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effectLst/>
                          <a:latin typeface="Calibri" panose="020F0502020204030204" pitchFamily="34" charset="0"/>
                        </a:rPr>
                        <a:t>Altalena in legno con seduta in rete</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700" b="0" i="0" u="none" strike="noStrike">
                          <a:solidFill>
                            <a:srgbClr val="000000"/>
                          </a:solidFill>
                          <a:effectLst/>
                          <a:latin typeface="Calibri" panose="020F0502020204030204" pitchFamily="34" charset="0"/>
                        </a:rPr>
                        <a:t>Legno</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700" b="0" i="0" u="none" strike="noStrike">
                          <a:solidFill>
                            <a:srgbClr val="000000"/>
                          </a:solidFill>
                          <a:effectLst/>
                          <a:latin typeface="Calibri" panose="020F0502020204030204" pitchFamily="34" charset="0"/>
                        </a:rPr>
                        <a:t> </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9519">
                <a:tc vMerge="1">
                  <a:txBody>
                    <a:bodyPr/>
                    <a:lstStyle/>
                    <a:p>
                      <a:endParaRPr lang="en-GB"/>
                    </a:p>
                  </a:txBody>
                  <a:tcPr/>
                </a:tc>
                <a:tc>
                  <a:txBody>
                    <a:bodyPr/>
                    <a:lstStyle/>
                    <a:p>
                      <a:pPr algn="ctr" fontAlgn="ctr"/>
                      <a:r>
                        <a:rPr lang="en-GB" sz="700" b="0" i="0" u="none" strike="noStrike">
                          <a:solidFill>
                            <a:srgbClr val="000000"/>
                          </a:solidFill>
                          <a:effectLst/>
                          <a:latin typeface="Calibri" panose="020F0502020204030204" pitchFamily="34" charset="0"/>
                        </a:rPr>
                        <a:t>1</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effectLst/>
                          <a:latin typeface="Calibri" panose="020F0502020204030204" pitchFamily="34" charset="0"/>
                        </a:rPr>
                        <a:t>Dondolo a molla con 4 posti</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effectLst/>
                          <a:latin typeface="Calibri" panose="020F0502020204030204" pitchFamily="34" charset="0"/>
                        </a:rPr>
                        <a:t>Dondolo a molla con 4 posti</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700" b="0" i="0" u="none" strike="noStrike">
                          <a:solidFill>
                            <a:srgbClr val="000000"/>
                          </a:solidFill>
                          <a:effectLst/>
                          <a:latin typeface="Calibri" panose="020F0502020204030204" pitchFamily="34" charset="0"/>
                        </a:rPr>
                        <a:t>Vario</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700" b="0" i="0" u="none" strike="noStrike">
                          <a:solidFill>
                            <a:srgbClr val="000000"/>
                          </a:solidFill>
                          <a:effectLst/>
                          <a:latin typeface="Calibri" panose="020F0502020204030204" pitchFamily="34" charset="0"/>
                        </a:rPr>
                        <a:t> </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59">
                <a:tc vMerge="1">
                  <a:txBody>
                    <a:bodyPr/>
                    <a:lstStyle/>
                    <a:p>
                      <a:endParaRPr lang="en-GB"/>
                    </a:p>
                  </a:txBody>
                  <a:tcPr/>
                </a:tc>
                <a:tc>
                  <a:txBody>
                    <a:bodyPr/>
                    <a:lstStyle/>
                    <a:p>
                      <a:pPr algn="ctr" fontAlgn="ctr"/>
                      <a:r>
                        <a:rPr lang="en-GB" sz="700" b="0" i="0" u="none" strike="noStrike">
                          <a:solidFill>
                            <a:srgbClr val="000000"/>
                          </a:solidFill>
                          <a:effectLst/>
                          <a:latin typeface="Calibri" panose="020F0502020204030204" pitchFamily="34" charset="0"/>
                        </a:rPr>
                        <a:t>1</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700" b="0" i="0" u="none" strike="noStrike">
                          <a:solidFill>
                            <a:srgbClr val="000000"/>
                          </a:solidFill>
                          <a:effectLst/>
                          <a:latin typeface="Calibri" panose="020F0502020204030204" pitchFamily="34" charset="0"/>
                        </a:rPr>
                        <a:t>Dondolo a molla singolo</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effectLst/>
                          <a:latin typeface="Calibri" panose="020F0502020204030204" pitchFamily="34" charset="0"/>
                        </a:rPr>
                        <a:t>Dondolo a mola singolo a forma di animale</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700" b="0" i="0" u="none" strike="noStrike">
                          <a:solidFill>
                            <a:srgbClr val="000000"/>
                          </a:solidFill>
                          <a:effectLst/>
                          <a:latin typeface="Calibri" panose="020F0502020204030204" pitchFamily="34" charset="0"/>
                        </a:rPr>
                        <a:t>Vario</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700" b="0" i="0" u="none" strike="noStrike">
                          <a:solidFill>
                            <a:srgbClr val="000000"/>
                          </a:solidFill>
                          <a:effectLst/>
                          <a:latin typeface="Calibri" panose="020F0502020204030204" pitchFamily="34" charset="0"/>
                        </a:rPr>
                        <a:t> </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403">
                <a:tc vMerge="1">
                  <a:txBody>
                    <a:bodyPr/>
                    <a:lstStyle/>
                    <a:p>
                      <a:endParaRPr lang="en-GB"/>
                    </a:p>
                  </a:txBody>
                  <a:tcPr/>
                </a:tc>
                <a:tc>
                  <a:txBody>
                    <a:bodyPr/>
                    <a:lstStyle/>
                    <a:p>
                      <a:pPr algn="ctr" fontAlgn="ctr"/>
                      <a:r>
                        <a:rPr lang="en-GB" sz="700" b="0" i="0" u="none" strike="noStrike">
                          <a:solidFill>
                            <a:srgbClr val="000000"/>
                          </a:solidFill>
                          <a:effectLst/>
                          <a:latin typeface="Calibri" panose="020F0502020204030204" pitchFamily="34" charset="0"/>
                        </a:rPr>
                        <a:t>2</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700" b="0" i="0" u="none" strike="noStrike">
                          <a:solidFill>
                            <a:srgbClr val="000000"/>
                          </a:solidFill>
                          <a:effectLst/>
                          <a:latin typeface="Calibri" panose="020F0502020204030204" pitchFamily="34" charset="0"/>
                        </a:rPr>
                        <a:t>Tappeto rimbalzante</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effectLst/>
                          <a:latin typeface="Calibri" panose="020F0502020204030204" pitchFamily="34" charset="0"/>
                        </a:rPr>
                        <a:t>Tappeto che rimbalza posizionato a livello pavimento</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700" b="0" i="0" u="none" strike="noStrike">
                          <a:solidFill>
                            <a:srgbClr val="000000"/>
                          </a:solidFill>
                          <a:effectLst/>
                          <a:latin typeface="Calibri" panose="020F0502020204030204" pitchFamily="34" charset="0"/>
                        </a:rPr>
                        <a:t>Vario</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700" b="0" i="0" u="none" strike="noStrike">
                          <a:solidFill>
                            <a:srgbClr val="000000"/>
                          </a:solidFill>
                          <a:effectLst/>
                          <a:latin typeface="Calibri" panose="020F0502020204030204" pitchFamily="34" charset="0"/>
                        </a:rPr>
                        <a:t>8/10 Mq</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3818">
                <a:tc vMerge="1">
                  <a:txBody>
                    <a:bodyPr/>
                    <a:lstStyle/>
                    <a:p>
                      <a:endParaRPr lang="en-GB"/>
                    </a:p>
                  </a:txBody>
                  <a:tcPr/>
                </a:tc>
                <a:tc>
                  <a:txBody>
                    <a:bodyPr/>
                    <a:lstStyle/>
                    <a:p>
                      <a:pPr algn="ctr" fontAlgn="b"/>
                      <a:r>
                        <a:rPr lang="en-GB" sz="700" b="0" i="0" u="none" strike="noStrike">
                          <a:solidFill>
                            <a:srgbClr val="000000"/>
                          </a:solidFill>
                          <a:effectLst/>
                          <a:latin typeface="Calibri" panose="020F0502020204030204" pitchFamily="34" charset="0"/>
                        </a:rPr>
                        <a:t>1</a:t>
                      </a:r>
                    </a:p>
                  </a:txBody>
                  <a:tcPr marL="6002" marR="6002" marT="6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700" b="0" i="0" u="none" strike="noStrike">
                          <a:solidFill>
                            <a:srgbClr val="000000"/>
                          </a:solidFill>
                          <a:effectLst/>
                          <a:latin typeface="Calibri" panose="020F0502020204030204" pitchFamily="34" charset="0"/>
                        </a:rPr>
                        <a:t>Tavolo e sedute/panchine</a:t>
                      </a:r>
                    </a:p>
                  </a:txBody>
                  <a:tcPr marL="6002" marR="6002" marT="6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700" b="0" i="0" u="none" strike="noStrike" dirty="0">
                          <a:solidFill>
                            <a:srgbClr val="000000"/>
                          </a:solidFill>
                          <a:effectLst/>
                          <a:latin typeface="Calibri" panose="020F0502020204030204" pitchFamily="34" charset="0"/>
                        </a:rPr>
                        <a:t>Tavolo e relative sedute per disegno/gioco dedicato ai bambini sia </a:t>
                      </a:r>
                      <a:r>
                        <a:rPr lang="it-IT" sz="700" b="0" i="0" u="none" strike="noStrike" dirty="0" smtClean="0">
                          <a:solidFill>
                            <a:schemeClr val="tx1"/>
                          </a:solidFill>
                          <a:effectLst/>
                          <a:latin typeface="Calibri" panose="020F0502020204030204" pitchFamily="34" charset="0"/>
                        </a:rPr>
                        <a:t>diversamentr</a:t>
                      </a:r>
                      <a:r>
                        <a:rPr lang="it-IT" sz="700" b="0" i="0" u="none" strike="noStrike" baseline="0" dirty="0" smtClean="0">
                          <a:solidFill>
                            <a:schemeClr val="tx1"/>
                          </a:solidFill>
                          <a:effectLst/>
                          <a:latin typeface="Calibri" panose="020F0502020204030204" pitchFamily="34" charset="0"/>
                        </a:rPr>
                        <a:t> abili </a:t>
                      </a:r>
                      <a:r>
                        <a:rPr lang="it-IT" sz="700" b="0" i="0" u="none" strike="noStrike" dirty="0" smtClean="0">
                          <a:solidFill>
                            <a:schemeClr val="tx1"/>
                          </a:solidFill>
                          <a:effectLst/>
                          <a:latin typeface="Calibri" panose="020F0502020204030204" pitchFamily="34" charset="0"/>
                        </a:rPr>
                        <a:t>che </a:t>
                      </a:r>
                      <a:r>
                        <a:rPr lang="it-IT" sz="700" b="0" i="0" u="none" strike="noStrike" dirty="0">
                          <a:solidFill>
                            <a:schemeClr val="tx1"/>
                          </a:solidFill>
                          <a:effectLst/>
                          <a:latin typeface="Calibri" panose="020F0502020204030204" pitchFamily="34" charset="0"/>
                        </a:rPr>
                        <a:t>normodotati </a:t>
                      </a:r>
                      <a:r>
                        <a:rPr lang="it-IT" sz="700" b="0" i="0" u="none" strike="noStrike" dirty="0">
                          <a:solidFill>
                            <a:srgbClr val="000000"/>
                          </a:solidFill>
                          <a:effectLst/>
                          <a:latin typeface="Calibri" panose="020F0502020204030204" pitchFamily="34" charset="0"/>
                        </a:rPr>
                        <a:t>(lasciare spazio per eventuale carrozzina)</a:t>
                      </a:r>
                    </a:p>
                  </a:txBody>
                  <a:tcPr marL="6002" marR="6002" marT="6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700" b="0" i="0" u="none" strike="noStrike">
                          <a:solidFill>
                            <a:srgbClr val="000000"/>
                          </a:solidFill>
                          <a:effectLst/>
                          <a:latin typeface="Calibri" panose="020F0502020204030204" pitchFamily="34" charset="0"/>
                        </a:rPr>
                        <a:t>Cemento</a:t>
                      </a:r>
                    </a:p>
                  </a:txBody>
                  <a:tcPr marL="6002" marR="6002" marT="6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700" b="0" i="0" u="none" strike="noStrike">
                          <a:solidFill>
                            <a:srgbClr val="000000"/>
                          </a:solidFill>
                          <a:effectLst/>
                          <a:latin typeface="Calibri" panose="020F0502020204030204" pitchFamily="34" charset="0"/>
                        </a:rPr>
                        <a:t>cm 200 x 70 x 80h?</a:t>
                      </a:r>
                    </a:p>
                  </a:txBody>
                  <a:tcPr marL="6002" marR="6002" marT="6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1</a:t>
                      </a:r>
                    </a:p>
                  </a:txBody>
                  <a:tcPr marL="6002" marR="6002" marT="6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403">
                <a:tc vMerge="1">
                  <a:txBody>
                    <a:bodyPr/>
                    <a:lstStyle/>
                    <a:p>
                      <a:endParaRPr lang="en-GB"/>
                    </a:p>
                  </a:txBody>
                  <a:tcPr/>
                </a:tc>
                <a:tc>
                  <a:txBody>
                    <a:bodyPr/>
                    <a:lstStyle/>
                    <a:p>
                      <a:pPr algn="ctr" fontAlgn="b"/>
                      <a:r>
                        <a:rPr lang="en-GB" sz="700" b="0" i="0" u="none" strike="noStrike">
                          <a:solidFill>
                            <a:srgbClr val="000000"/>
                          </a:solidFill>
                          <a:effectLst/>
                          <a:latin typeface="Calibri" panose="020F0502020204030204" pitchFamily="34" charset="0"/>
                        </a:rPr>
                        <a:t>3</a:t>
                      </a:r>
                    </a:p>
                  </a:txBody>
                  <a:tcPr marL="6002" marR="6002" marT="6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700" b="0" i="0" u="none" strike="noStrike">
                          <a:solidFill>
                            <a:srgbClr val="000000"/>
                          </a:solidFill>
                          <a:effectLst/>
                          <a:latin typeface="Calibri" panose="020F0502020204030204" pitchFamily="34" charset="0"/>
                        </a:rPr>
                        <a:t>Copertura tavoli e sedute</a:t>
                      </a:r>
                    </a:p>
                  </a:txBody>
                  <a:tcPr marL="6002" marR="6002" marT="6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700" b="0" i="0" u="none" strike="noStrike">
                          <a:solidFill>
                            <a:srgbClr val="000000"/>
                          </a:solidFill>
                          <a:effectLst/>
                          <a:latin typeface="Calibri" panose="020F0502020204030204" pitchFamily="34" charset="0"/>
                        </a:rPr>
                        <a:t>Copertura tavoli e sedute per evitare troppo sole o pioggia</a:t>
                      </a:r>
                    </a:p>
                  </a:txBody>
                  <a:tcPr marL="6002" marR="6002" marT="6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700" b="0" i="0" u="none" strike="noStrike">
                          <a:solidFill>
                            <a:srgbClr val="000000"/>
                          </a:solidFill>
                          <a:effectLst/>
                          <a:latin typeface="Calibri" panose="020F0502020204030204" pitchFamily="34" charset="0"/>
                        </a:rPr>
                        <a:t>Vario</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700" b="0" i="0" u="none" strike="noStrike">
                          <a:solidFill>
                            <a:srgbClr val="000000"/>
                          </a:solidFill>
                          <a:effectLst/>
                          <a:latin typeface="Calibri" panose="020F0502020204030204" pitchFamily="34" charset="0"/>
                        </a:rPr>
                        <a:t>da definire</a:t>
                      </a:r>
                    </a:p>
                  </a:txBody>
                  <a:tcPr marL="6002" marR="6002" marT="6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1</a:t>
                      </a:r>
                    </a:p>
                  </a:txBody>
                  <a:tcPr marL="6002" marR="6002" marT="6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403">
                <a:tc vMerge="1">
                  <a:txBody>
                    <a:bodyPr/>
                    <a:lstStyle/>
                    <a:p>
                      <a:endParaRPr lang="en-GB"/>
                    </a:p>
                  </a:txBody>
                  <a:tcPr/>
                </a:tc>
                <a:tc>
                  <a:txBody>
                    <a:bodyPr/>
                    <a:lstStyle/>
                    <a:p>
                      <a:pPr algn="ctr" fontAlgn="b"/>
                      <a:r>
                        <a:rPr lang="en-GB" sz="700" b="0" i="0" u="none" strike="noStrike">
                          <a:solidFill>
                            <a:srgbClr val="000000"/>
                          </a:solidFill>
                          <a:effectLst/>
                          <a:latin typeface="Calibri" panose="020F0502020204030204" pitchFamily="34" charset="0"/>
                        </a:rPr>
                        <a:t>3</a:t>
                      </a:r>
                    </a:p>
                  </a:txBody>
                  <a:tcPr marL="6002" marR="6002" marT="6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700" b="0" i="0" u="none" strike="noStrike">
                          <a:solidFill>
                            <a:srgbClr val="000000"/>
                          </a:solidFill>
                          <a:effectLst/>
                          <a:latin typeface="Calibri" panose="020F0502020204030204" pitchFamily="34" charset="0"/>
                        </a:rPr>
                        <a:t>Recisione area giochi</a:t>
                      </a:r>
                    </a:p>
                  </a:txBody>
                  <a:tcPr marL="6002" marR="6002" marT="6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700" b="0" i="0" u="none" strike="noStrike">
                          <a:solidFill>
                            <a:srgbClr val="000000"/>
                          </a:solidFill>
                          <a:effectLst/>
                          <a:latin typeface="Calibri" panose="020F0502020204030204" pitchFamily="34" charset="0"/>
                        </a:rPr>
                        <a:t>recinsione in legno dell'area giochi per sicurezza bambini</a:t>
                      </a:r>
                    </a:p>
                  </a:txBody>
                  <a:tcPr marL="6002" marR="6002" marT="6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700" b="0" i="0" u="none" strike="noStrike">
                          <a:solidFill>
                            <a:srgbClr val="000000"/>
                          </a:solidFill>
                          <a:effectLst/>
                          <a:latin typeface="Calibri" panose="020F0502020204030204" pitchFamily="34" charset="0"/>
                        </a:rPr>
                        <a:t>legno</a:t>
                      </a:r>
                    </a:p>
                  </a:txBody>
                  <a:tcPr marL="6002" marR="6002" marT="6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700" b="0" i="0" u="none" strike="noStrike">
                          <a:solidFill>
                            <a:srgbClr val="000000"/>
                          </a:solidFill>
                          <a:effectLst/>
                          <a:latin typeface="Calibri" panose="020F0502020204030204" pitchFamily="34" charset="0"/>
                        </a:rPr>
                        <a:t>150 mt lineari</a:t>
                      </a:r>
                    </a:p>
                  </a:txBody>
                  <a:tcPr marL="6002" marR="6002" marT="6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1</a:t>
                      </a:r>
                    </a:p>
                  </a:txBody>
                  <a:tcPr marL="6002" marR="6002" marT="6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06441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A01671FC-745B-4264-8445-2AB9A28BD450}"/>
              </a:ext>
            </a:extLst>
          </p:cNvPr>
          <p:cNvSpPr txBox="1">
            <a:spLocks/>
          </p:cNvSpPr>
          <p:nvPr/>
        </p:nvSpPr>
        <p:spPr>
          <a:xfrm>
            <a:off x="590038" y="172355"/>
            <a:ext cx="8911687" cy="82973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b="1" dirty="0" smtClean="0"/>
              <a:t>Dettaglio elementi di progetto</a:t>
            </a:r>
          </a:p>
          <a:p>
            <a:r>
              <a:rPr lang="it-IT" sz="3600" dirty="0" smtClean="0"/>
              <a:t>Area Pic-Nic</a:t>
            </a:r>
            <a:endParaRPr lang="it-IT" sz="3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1339" y="2921001"/>
            <a:ext cx="5698748" cy="219045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896305320"/>
              </p:ext>
            </p:extLst>
          </p:nvPr>
        </p:nvGraphicFramePr>
        <p:xfrm>
          <a:off x="764117" y="1211739"/>
          <a:ext cx="10098617" cy="1248383"/>
        </p:xfrm>
        <a:graphic>
          <a:graphicData uri="http://schemas.openxmlformats.org/drawingml/2006/table">
            <a:tbl>
              <a:tblPr/>
              <a:tblGrid>
                <a:gridCol w="680564"/>
                <a:gridCol w="1222627"/>
                <a:gridCol w="2488892"/>
                <a:gridCol w="3299486"/>
                <a:gridCol w="679847"/>
                <a:gridCol w="1287819"/>
                <a:gridCol w="439382"/>
              </a:tblGrid>
              <a:tr h="375708">
                <a:tc>
                  <a:txBody>
                    <a:bodyPr/>
                    <a:lstStyle/>
                    <a:p>
                      <a:pPr algn="l" fontAlgn="b"/>
                      <a:r>
                        <a:rPr lang="en-GB" sz="1100" b="1" i="0" u="none" strike="noStrike">
                          <a:solidFill>
                            <a:srgbClr val="000000"/>
                          </a:solidFill>
                          <a:effectLst/>
                          <a:latin typeface="Calibri" panose="020F0502020204030204" pitchFamily="34" charset="0"/>
                        </a:rPr>
                        <a:t>Area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Priorità</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Elemento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Descrizione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Materiale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Dimensioni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Quantità</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0016">
                <a:tc rowSpan="2">
                  <a:txBody>
                    <a:bodyPr/>
                    <a:lstStyle/>
                    <a:p>
                      <a:pPr algn="ctr" fontAlgn="ctr"/>
                      <a:r>
                        <a:rPr lang="en-GB" sz="1100" b="1" i="0" u="none" strike="noStrike">
                          <a:solidFill>
                            <a:srgbClr val="000000"/>
                          </a:solidFill>
                          <a:effectLst/>
                          <a:latin typeface="Calibri" panose="020F0502020204030204" pitchFamily="34" charset="0"/>
                        </a:rPr>
                        <a:t>Area Pic - Nic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a:solidFill>
                            <a:srgbClr val="000000"/>
                          </a:solidFill>
                          <a:effectLst/>
                          <a:latin typeface="Calibri" panose="020F0502020204030204" pitchFamily="34" charset="0"/>
                        </a:rPr>
                        <a:t>Tavolo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effectLst/>
                          <a:latin typeface="Calibri" panose="020F0502020204030204" pitchFamily="34" charset="0"/>
                        </a:rPr>
                        <a:t>Tavolo in calcestruzzo per pic-nic, studio, lavoro ecc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a:solidFill>
                            <a:srgbClr val="000000"/>
                          </a:solidFill>
                          <a:effectLst/>
                          <a:latin typeface="Calibri" panose="020F0502020204030204" pitchFamily="34" charset="0"/>
                        </a:rPr>
                        <a:t>Cemento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100" b="0" i="0" u="none" strike="noStrike">
                          <a:solidFill>
                            <a:srgbClr val="000000"/>
                          </a:solidFill>
                          <a:effectLst/>
                          <a:latin typeface="Calibri" panose="020F0502020204030204" pitchFamily="34" charset="0"/>
                        </a:rPr>
                        <a:t>cm 200 x 70 x 80h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854">
                <a:tc vMerge="1">
                  <a:txBody>
                    <a:bodyPr/>
                    <a:lstStyle/>
                    <a:p>
                      <a:endParaRPr lang="en-GB"/>
                    </a:p>
                  </a:txBody>
                  <a:tcPr/>
                </a:tc>
                <a:tc>
                  <a:txBody>
                    <a:bodyPr/>
                    <a:lstStyle/>
                    <a:p>
                      <a:pPr algn="ctr" fontAlgn="b"/>
                      <a:r>
                        <a:rPr lang="en-GB"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Panca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effectLst/>
                          <a:latin typeface="Calibri" panose="020F0502020204030204" pitchFamily="34" charset="0"/>
                        </a:rPr>
                        <a:t>Panca in calcestrutto da abbinare a tavolo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a:solidFill>
                            <a:srgbClr val="000000"/>
                          </a:solidFill>
                          <a:effectLst/>
                          <a:latin typeface="Calibri" panose="020F0502020204030204" pitchFamily="34" charset="0"/>
                        </a:rPr>
                        <a:t>Cemento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0016">
                <a:tc>
                  <a:txBody>
                    <a:bodyPr/>
                    <a:lstStyle/>
                    <a:p>
                      <a:pPr algn="ctr" fontAlgn="ctr"/>
                      <a:r>
                        <a:rPr lang="en-GB" sz="11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Copertura tavoli e sedute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effectLst/>
                          <a:latin typeface="Calibri" panose="020F0502020204030204" pitchFamily="34" charset="0"/>
                        </a:rPr>
                        <a:t>Copertura tavoli e sedute per evitare troppo sole o pioggia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a:solidFill>
                            <a:srgbClr val="000000"/>
                          </a:solidFill>
                          <a:effectLst/>
                          <a:latin typeface="Calibri" panose="020F0502020204030204" pitchFamily="34" charset="0"/>
                        </a:rPr>
                        <a:t>Vario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da definire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60512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A01671FC-745B-4264-8445-2AB9A28BD450}"/>
              </a:ext>
            </a:extLst>
          </p:cNvPr>
          <p:cNvSpPr txBox="1">
            <a:spLocks/>
          </p:cNvSpPr>
          <p:nvPr/>
        </p:nvSpPr>
        <p:spPr>
          <a:xfrm>
            <a:off x="590038" y="172355"/>
            <a:ext cx="8911687" cy="82973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b="1" dirty="0" smtClean="0"/>
              <a:t>Dettaglio elementi di progetto</a:t>
            </a:r>
          </a:p>
          <a:p>
            <a:r>
              <a:rPr lang="it-IT" sz="3600" dirty="0" smtClean="0"/>
              <a:t>Area Sport</a:t>
            </a:r>
            <a:endParaRPr lang="it-IT" sz="3600" dirty="0"/>
          </a:p>
        </p:txBody>
      </p:sp>
      <p:pic>
        <p:nvPicPr>
          <p:cNvPr id="6" name="Picture 5" descr="http://www.vastarredoindustrie.com/download_cataloghi/catalogo_attrezzi_fitness/catalogo_fitnes - Internet Explorer"/>
          <p:cNvPicPr>
            <a:picLocks noChangeAspect="1"/>
          </p:cNvPicPr>
          <p:nvPr/>
        </p:nvPicPr>
        <p:blipFill rotWithShape="1">
          <a:blip r:embed="rId2" cstate="print">
            <a:extLst>
              <a:ext uri="{28A0092B-C50C-407E-A947-70E740481C1C}">
                <a14:useLocalDpi xmlns:a14="http://schemas.microsoft.com/office/drawing/2010/main" val="0"/>
              </a:ext>
            </a:extLst>
          </a:blip>
          <a:srcRect l="24653" t="26956" r="52639" b="19445"/>
          <a:stretch/>
        </p:blipFill>
        <p:spPr>
          <a:xfrm>
            <a:off x="669925" y="4145368"/>
            <a:ext cx="1258625" cy="1620432"/>
          </a:xfrm>
          <a:prstGeom prst="rect">
            <a:avLst/>
          </a:prstGeom>
        </p:spPr>
      </p:pic>
      <p:pic>
        <p:nvPicPr>
          <p:cNvPr id="7" name="Picture 6" descr="http://www.vastarredoindustrie.com/download_cataloghi/catalogo_attrezzi_fitness/catalogo_fitnes - Internet Explorer"/>
          <p:cNvPicPr>
            <a:picLocks noChangeAspect="1"/>
          </p:cNvPicPr>
          <p:nvPr/>
        </p:nvPicPr>
        <p:blipFill rotWithShape="1">
          <a:blip r:embed="rId3" cstate="print">
            <a:extLst>
              <a:ext uri="{28A0092B-C50C-407E-A947-70E740481C1C}">
                <a14:useLocalDpi xmlns:a14="http://schemas.microsoft.com/office/drawing/2010/main" val="0"/>
              </a:ext>
            </a:extLst>
          </a:blip>
          <a:srcRect l="25833" t="35359" r="56181" b="16899"/>
          <a:stretch/>
        </p:blipFill>
        <p:spPr>
          <a:xfrm>
            <a:off x="2099733" y="4172593"/>
            <a:ext cx="1109603" cy="1606568"/>
          </a:xfrm>
          <a:prstGeom prst="rect">
            <a:avLst/>
          </a:prstGeom>
        </p:spPr>
      </p:pic>
      <p:pic>
        <p:nvPicPr>
          <p:cNvPr id="9" name="Picture 8" descr="http://www.vastarredoindustrie.com/download_cataloghi/catalogo_attrezzi_fitness/catalogo_fitnes - Internet Explorer"/>
          <p:cNvPicPr>
            <a:picLocks noChangeAspect="1"/>
          </p:cNvPicPr>
          <p:nvPr/>
        </p:nvPicPr>
        <p:blipFill rotWithShape="1">
          <a:blip r:embed="rId4" cstate="print">
            <a:extLst>
              <a:ext uri="{28A0092B-C50C-407E-A947-70E740481C1C}">
                <a14:useLocalDpi xmlns:a14="http://schemas.microsoft.com/office/drawing/2010/main" val="0"/>
              </a:ext>
            </a:extLst>
          </a:blip>
          <a:srcRect l="25139" t="32813" r="54375" b="15243"/>
          <a:stretch/>
        </p:blipFill>
        <p:spPr>
          <a:xfrm>
            <a:off x="3640666" y="4187420"/>
            <a:ext cx="1150891" cy="1591741"/>
          </a:xfrm>
          <a:prstGeom prst="rect">
            <a:avLst/>
          </a:prstGeom>
        </p:spPr>
      </p:pic>
      <p:pic>
        <p:nvPicPr>
          <p:cNvPr id="10" name="Picture 9" descr="http://www.vastarredoindustrie.com/download_cataloghi/catalogo_attrezzi_fitness/catalogo_fitnes - Internet Explorer"/>
          <p:cNvPicPr>
            <a:picLocks noChangeAspect="1"/>
          </p:cNvPicPr>
          <p:nvPr/>
        </p:nvPicPr>
        <p:blipFill rotWithShape="1">
          <a:blip r:embed="rId5" cstate="print">
            <a:extLst>
              <a:ext uri="{28A0092B-C50C-407E-A947-70E740481C1C}">
                <a14:useLocalDpi xmlns:a14="http://schemas.microsoft.com/office/drawing/2010/main" val="0"/>
              </a:ext>
            </a:extLst>
          </a:blip>
          <a:srcRect l="23959" t="38924" r="51528" b="21608"/>
          <a:stretch/>
        </p:blipFill>
        <p:spPr>
          <a:xfrm>
            <a:off x="5222887" y="4179267"/>
            <a:ext cx="1821814" cy="1599894"/>
          </a:xfrm>
          <a:prstGeom prst="rect">
            <a:avLst/>
          </a:prstGeom>
        </p:spPr>
      </p:pic>
      <p:pic>
        <p:nvPicPr>
          <p:cNvPr id="11" name="Picture 10" descr="http://www.vastarredoindustrie.com/download_cataloghi/catalogo_attrezzi_fitness/catalogo_fitnes - Internet Explorer"/>
          <p:cNvPicPr>
            <a:picLocks noChangeAspect="1"/>
          </p:cNvPicPr>
          <p:nvPr/>
        </p:nvPicPr>
        <p:blipFill rotWithShape="1">
          <a:blip r:embed="rId6" cstate="print">
            <a:extLst>
              <a:ext uri="{28A0092B-C50C-407E-A947-70E740481C1C}">
                <a14:useLocalDpi xmlns:a14="http://schemas.microsoft.com/office/drawing/2010/main" val="0"/>
              </a:ext>
            </a:extLst>
          </a:blip>
          <a:srcRect l="23055" t="43252" r="51250" b="31158"/>
          <a:stretch/>
        </p:blipFill>
        <p:spPr>
          <a:xfrm>
            <a:off x="7594599" y="4933046"/>
            <a:ext cx="1532930" cy="832754"/>
          </a:xfrm>
          <a:prstGeom prst="rect">
            <a:avLst/>
          </a:prstGeom>
        </p:spPr>
      </p:pic>
      <p:pic>
        <p:nvPicPr>
          <p:cNvPr id="13" name="Picture 12"/>
          <p:cNvPicPr>
            <a:picLocks noChangeAspect="1"/>
          </p:cNvPicPr>
          <p:nvPr/>
        </p:nvPicPr>
        <p:blipFill>
          <a:blip r:embed="rId7"/>
          <a:stretch>
            <a:fillRect/>
          </a:stretch>
        </p:blipFill>
        <p:spPr>
          <a:xfrm>
            <a:off x="9501725" y="4187420"/>
            <a:ext cx="2466975" cy="184785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789591082"/>
              </p:ext>
            </p:extLst>
          </p:nvPr>
        </p:nvGraphicFramePr>
        <p:xfrm>
          <a:off x="669925" y="1156494"/>
          <a:ext cx="10734675" cy="2247108"/>
        </p:xfrm>
        <a:graphic>
          <a:graphicData uri="http://schemas.openxmlformats.org/drawingml/2006/table">
            <a:tbl>
              <a:tblPr/>
              <a:tblGrid>
                <a:gridCol w="723429"/>
                <a:gridCol w="1299634"/>
                <a:gridCol w="3076479"/>
                <a:gridCol w="3076479"/>
                <a:gridCol w="1045799"/>
                <a:gridCol w="1045799"/>
                <a:gridCol w="467056"/>
              </a:tblGrid>
              <a:tr h="374518">
                <a:tc>
                  <a:txBody>
                    <a:bodyPr/>
                    <a:lstStyle/>
                    <a:p>
                      <a:pPr algn="l" fontAlgn="b"/>
                      <a:r>
                        <a:rPr lang="en-GB" sz="1100" b="1" i="0" u="none" strike="noStrike">
                          <a:solidFill>
                            <a:srgbClr val="000000"/>
                          </a:solidFill>
                          <a:effectLst/>
                          <a:latin typeface="Calibri" panose="020F0502020204030204" pitchFamily="34" charset="0"/>
                        </a:rPr>
                        <a:t>Area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Priorità</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Elemento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Descrizione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Materiale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Dimensioni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Quantità</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259">
                <a:tc rowSpan="7">
                  <a:txBody>
                    <a:bodyPr/>
                    <a:lstStyle/>
                    <a:p>
                      <a:pPr algn="ctr" fontAlgn="ctr"/>
                      <a:r>
                        <a:rPr lang="en-GB" sz="1100" b="1" i="0" u="none" strike="noStrike">
                          <a:solidFill>
                            <a:srgbClr val="000000"/>
                          </a:solidFill>
                          <a:effectLst/>
                          <a:latin typeface="Calibri" panose="020F0502020204030204" pitchFamily="34" charset="0"/>
                        </a:rPr>
                        <a:t>Area Sport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a:solidFill>
                            <a:srgbClr val="000000"/>
                          </a:solidFill>
                          <a:effectLst/>
                          <a:latin typeface="Calibri" panose="020F0502020204030204" pitchFamily="34" charset="0"/>
                        </a:rPr>
                        <a:t>Superficie gommata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effectLst/>
                          <a:latin typeface="Calibri" panose="020F0502020204030204" pitchFamily="34" charset="0"/>
                        </a:rPr>
                        <a:t>Superficie gommata per l'area sport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a:solidFill>
                            <a:srgbClr val="000000"/>
                          </a:solidFill>
                          <a:effectLst/>
                          <a:latin typeface="Calibri" panose="020F0502020204030204" pitchFamily="34" charset="0"/>
                        </a:rPr>
                        <a:t>Gomma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1000Mq</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4518">
                <a:tc vMerge="1">
                  <a:txBody>
                    <a:bodyPr/>
                    <a:lstStyle/>
                    <a:p>
                      <a:endParaRPr lang="en-GB"/>
                    </a:p>
                  </a:txBody>
                  <a:tcPr/>
                </a:tc>
                <a:tc>
                  <a:txBody>
                    <a:bodyPr/>
                    <a:lstStyle/>
                    <a:p>
                      <a:pPr algn="ctr" fontAlgn="b"/>
                      <a:r>
                        <a:rPr lang="en-GB"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Single Bycicle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Cyclette fissa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5,72mq (area di allenamento)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4518">
                <a:tc vMerge="1">
                  <a:txBody>
                    <a:bodyPr/>
                    <a:lstStyle/>
                    <a:p>
                      <a:endParaRPr lang="en-GB"/>
                    </a:p>
                  </a:txBody>
                  <a:tcPr/>
                </a:tc>
                <a:tc>
                  <a:txBody>
                    <a:bodyPr/>
                    <a:lstStyle/>
                    <a:p>
                      <a:pPr algn="ctr" fontAlgn="ctr"/>
                      <a:r>
                        <a:rPr lang="en-GB" sz="11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a:solidFill>
                            <a:srgbClr val="000000"/>
                          </a:solidFill>
                          <a:effectLst/>
                          <a:latin typeface="Calibri" panose="020F0502020204030204" pitchFamily="34" charset="0"/>
                        </a:rPr>
                        <a:t>Triple Horizontal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Per arti superiori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11Mq (Are adi allenamento)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259">
                <a:tc vMerge="1">
                  <a:txBody>
                    <a:bodyPr/>
                    <a:lstStyle/>
                    <a:p>
                      <a:endParaRPr lang="en-GB"/>
                    </a:p>
                  </a:txBody>
                  <a:tcPr/>
                </a:tc>
                <a:tc>
                  <a:txBody>
                    <a:bodyPr/>
                    <a:lstStyle/>
                    <a:p>
                      <a:pPr algn="ctr" fontAlgn="b"/>
                      <a:r>
                        <a:rPr lang="en-GB"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Wooden Ribs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effectLst/>
                          <a:latin typeface="Calibri" panose="020F0502020204030204" pitchFamily="34" charset="0"/>
                        </a:rPr>
                        <a:t>Spalliera per streching e potenziamento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a:solidFill>
                            <a:srgbClr val="000000"/>
                          </a:solidFill>
                          <a:effectLst/>
                          <a:latin typeface="Calibri" panose="020F0502020204030204" pitchFamily="34" charset="0"/>
                        </a:rPr>
                        <a:t>Legno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8 Mq</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259">
                <a:tc vMerge="1">
                  <a:txBody>
                    <a:bodyPr/>
                    <a:lstStyle/>
                    <a:p>
                      <a:endParaRPr lang="en-GB"/>
                    </a:p>
                  </a:txBody>
                  <a:tcPr/>
                </a:tc>
                <a:tc>
                  <a:txBody>
                    <a:bodyPr/>
                    <a:lstStyle/>
                    <a:p>
                      <a:pPr algn="ctr" fontAlgn="ctr"/>
                      <a:r>
                        <a:rPr lang="en-GB" sz="11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a:solidFill>
                            <a:srgbClr val="000000"/>
                          </a:solidFill>
                          <a:effectLst/>
                          <a:latin typeface="Calibri" panose="020F0502020204030204" pitchFamily="34" charset="0"/>
                        </a:rPr>
                        <a:t>Double SitUp bench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Panca per addominali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a:solidFill>
                            <a:srgbClr val="000000"/>
                          </a:solidFill>
                          <a:effectLst/>
                          <a:latin typeface="Calibri" panose="020F0502020204030204" pitchFamily="34" charset="0"/>
                        </a:rPr>
                        <a:t>Vario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11 Mq</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4518">
                <a:tc vMerge="1">
                  <a:txBody>
                    <a:bodyPr/>
                    <a:lstStyle/>
                    <a:p>
                      <a:endParaRPr lang="en-GB"/>
                    </a:p>
                  </a:txBody>
                  <a:tcPr/>
                </a:tc>
                <a:tc>
                  <a:txBody>
                    <a:bodyPr/>
                    <a:lstStyle/>
                    <a:p>
                      <a:pPr algn="ctr" fontAlgn="ctr"/>
                      <a:r>
                        <a:rPr lang="en-GB" sz="11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a:solidFill>
                            <a:srgbClr val="000000"/>
                          </a:solidFill>
                          <a:effectLst/>
                          <a:latin typeface="Calibri" panose="020F0502020204030204" pitchFamily="34" charset="0"/>
                        </a:rPr>
                        <a:t>Campo bocce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effectLst/>
                          <a:latin typeface="Calibri" panose="020F0502020204030204" pitchFamily="34" charset="0"/>
                        </a:rPr>
                        <a:t>Campo da bocce per dare possibilità agli anziani di vivere l'area con costanza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a:solidFill>
                            <a:srgbClr val="000000"/>
                          </a:solidFill>
                          <a:effectLst/>
                          <a:latin typeface="Calibri" panose="020F0502020204030204" pitchFamily="34" charset="0"/>
                        </a:rPr>
                        <a:t>Vario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120Mq</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259">
                <a:tc vMerge="1">
                  <a:txBody>
                    <a:bodyPr/>
                    <a:lstStyle/>
                    <a:p>
                      <a:endParaRPr lang="en-GB"/>
                    </a:p>
                  </a:txBody>
                  <a:tcPr/>
                </a:tc>
                <a:tc>
                  <a:txBody>
                    <a:bodyPr/>
                    <a:lstStyle/>
                    <a:p>
                      <a:pPr algn="ctr" fontAlgn="b"/>
                      <a:r>
                        <a:rPr lang="en-GB"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Sit Pusher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Allenamento superiore del corpo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a:solidFill>
                            <a:srgbClr val="000000"/>
                          </a:solidFill>
                          <a:effectLst/>
                          <a:latin typeface="Calibri" panose="020F0502020204030204" pitchFamily="34" charset="0"/>
                        </a:rPr>
                        <a:t>Vario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10 Mq</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4509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A01671FC-745B-4264-8445-2AB9A28BD450}"/>
              </a:ext>
            </a:extLst>
          </p:cNvPr>
          <p:cNvSpPr txBox="1">
            <a:spLocks/>
          </p:cNvSpPr>
          <p:nvPr/>
        </p:nvSpPr>
        <p:spPr>
          <a:xfrm>
            <a:off x="590038" y="172355"/>
            <a:ext cx="8911687" cy="82973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b="1" dirty="0" smtClean="0"/>
              <a:t>Dettaglio elementi di progetto</a:t>
            </a:r>
          </a:p>
          <a:p>
            <a:r>
              <a:rPr lang="it-IT" sz="3600" dirty="0" smtClean="0"/>
              <a:t>Area Complessiva</a:t>
            </a:r>
            <a:endParaRPr lang="it-IT" sz="36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9925" t="23355" r="34000" b="20560"/>
          <a:stretch/>
        </p:blipFill>
        <p:spPr>
          <a:xfrm>
            <a:off x="9503770" y="4765529"/>
            <a:ext cx="1145717" cy="138006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055" y="4470516"/>
            <a:ext cx="2193035" cy="215045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5981" y="4362512"/>
            <a:ext cx="1926319" cy="128187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6623" y="5313892"/>
            <a:ext cx="1958153" cy="1343972"/>
          </a:xfrm>
          <a:prstGeom prst="rect">
            <a:avLst/>
          </a:prstGeom>
        </p:spPr>
      </p:pic>
      <p:pic>
        <p:nvPicPr>
          <p:cNvPr id="11" name="Picture 10"/>
          <p:cNvPicPr>
            <a:picLocks noChangeAspect="1"/>
          </p:cNvPicPr>
          <p:nvPr/>
        </p:nvPicPr>
        <p:blipFill>
          <a:blip r:embed="rId6"/>
          <a:stretch>
            <a:fillRect/>
          </a:stretch>
        </p:blipFill>
        <p:spPr>
          <a:xfrm>
            <a:off x="5971837" y="4669750"/>
            <a:ext cx="2895600" cy="1571625"/>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592337416"/>
              </p:ext>
            </p:extLst>
          </p:nvPr>
        </p:nvGraphicFramePr>
        <p:xfrm>
          <a:off x="665929" y="960182"/>
          <a:ext cx="10747138" cy="3402330"/>
        </p:xfrm>
        <a:graphic>
          <a:graphicData uri="http://schemas.openxmlformats.org/drawingml/2006/table">
            <a:tbl>
              <a:tblPr/>
              <a:tblGrid>
                <a:gridCol w="724269"/>
                <a:gridCol w="1301143"/>
                <a:gridCol w="3080051"/>
                <a:gridCol w="3245608"/>
                <a:gridCol w="881456"/>
                <a:gridCol w="1047013"/>
                <a:gridCol w="467598"/>
              </a:tblGrid>
              <a:tr h="381000">
                <a:tc>
                  <a:txBody>
                    <a:bodyPr/>
                    <a:lstStyle/>
                    <a:p>
                      <a:pPr algn="l" fontAlgn="b"/>
                      <a:r>
                        <a:rPr lang="en-GB" sz="1100" b="1" i="0" u="none" strike="noStrike">
                          <a:solidFill>
                            <a:srgbClr val="000000"/>
                          </a:solidFill>
                          <a:effectLst/>
                          <a:latin typeface="Calibri" panose="020F0502020204030204" pitchFamily="34" charset="0"/>
                        </a:rPr>
                        <a:t>Area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Priorità</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Elemento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Descrizione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Materiale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Dimensioni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Quantità</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1500">
                <a:tc rowSpan="8">
                  <a:txBody>
                    <a:bodyPr/>
                    <a:lstStyle/>
                    <a:p>
                      <a:pPr algn="ctr" fontAlgn="ctr"/>
                      <a:r>
                        <a:rPr lang="en-GB" sz="1100" b="1" i="0" u="none" strike="noStrike">
                          <a:solidFill>
                            <a:srgbClr val="000000"/>
                          </a:solidFill>
                          <a:effectLst/>
                          <a:latin typeface="Calibri" panose="020F0502020204030204" pitchFamily="34" charset="0"/>
                        </a:rPr>
                        <a:t>Area Complessiva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a:solidFill>
                            <a:srgbClr val="000000"/>
                          </a:solidFill>
                          <a:effectLst/>
                          <a:latin typeface="Calibri" panose="020F0502020204030204" pitchFamily="34" charset="0"/>
                        </a:rPr>
                        <a:t>Recinzione Parco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Calibri" panose="020F0502020204030204" pitchFamily="34" charset="0"/>
                        </a:rPr>
                        <a:t>Andrebbero installate le recinsioni per due lati del parco. Il restante è già recintato dai condominii e dall'associazione sportiva ASD Fatima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a:solidFill>
                            <a:srgbClr val="000000"/>
                          </a:solidFill>
                          <a:effectLst/>
                          <a:latin typeface="Calibri" panose="020F0502020204030204" pitchFamily="34" charset="0"/>
                        </a:rPr>
                        <a:t>Ferro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a:solidFill>
                            <a:srgbClr val="000000"/>
                          </a:solidFill>
                          <a:effectLst/>
                          <a:latin typeface="Calibri" panose="020F0502020204030204" pitchFamily="34" charset="0"/>
                        </a:rPr>
                        <a:t>250mt lineari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vMerge="1">
                  <a:txBody>
                    <a:bodyPr/>
                    <a:lstStyle/>
                    <a:p>
                      <a:endParaRPr lang="en-GB"/>
                    </a:p>
                  </a:txBody>
                  <a:tcPr/>
                </a:tc>
                <a:tc>
                  <a:txBody>
                    <a:bodyPr/>
                    <a:lstStyle/>
                    <a:p>
                      <a:pPr algn="ctr" fontAlgn="ctr"/>
                      <a:r>
                        <a:rPr lang="en-GB" sz="11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a:solidFill>
                            <a:srgbClr val="000000"/>
                          </a:solidFill>
                          <a:effectLst/>
                          <a:latin typeface="Calibri" panose="020F0502020204030204" pitchFamily="34" charset="0"/>
                        </a:rPr>
                        <a:t>Telecamere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Calibri" panose="020F0502020204030204" pitchFamily="34" charset="0"/>
                        </a:rPr>
                        <a:t>Telecamere di sicurezza ad infrarossi collegati con comune/polizia per controllo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a:solidFill>
                            <a:srgbClr val="000000"/>
                          </a:solidFill>
                          <a:effectLst/>
                          <a:latin typeface="Calibri" panose="020F0502020204030204" pitchFamily="34" charset="0"/>
                        </a:rPr>
                        <a:t>Vario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a:solidFill>
                            <a:srgbClr val="000000"/>
                          </a:solidFill>
                          <a:effectLst/>
                          <a:latin typeface="Calibri" panose="020F0502020204030204" pitchFamily="34" charset="0"/>
                        </a:rPr>
                        <a:t>da definire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GB"/>
                    </a:p>
                  </a:txBody>
                  <a:tcPr/>
                </a:tc>
                <a:tc>
                  <a:txBody>
                    <a:bodyPr/>
                    <a:lstStyle/>
                    <a:p>
                      <a:pPr algn="ctr" fontAlgn="b"/>
                      <a:r>
                        <a:rPr lang="en-GB"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Rastrelliera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effectLst/>
                          <a:latin typeface="Calibri" panose="020F0502020204030204" pitchFamily="34" charset="0"/>
                        </a:rPr>
                        <a:t>Rastrelliera per biciclette, monopattini ecc per avventori parco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a:solidFill>
                            <a:srgbClr val="000000"/>
                          </a:solidFill>
                          <a:effectLst/>
                          <a:latin typeface="Calibri" panose="020F0502020204030204" pitchFamily="34" charset="0"/>
                        </a:rPr>
                        <a:t>Ferro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10 posti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vMerge="1">
                  <a:txBody>
                    <a:bodyPr/>
                    <a:lstStyle/>
                    <a:p>
                      <a:endParaRPr lang="en-GB"/>
                    </a:p>
                  </a:txBody>
                  <a:tcPr/>
                </a:tc>
                <a:tc>
                  <a:txBody>
                    <a:bodyPr/>
                    <a:lstStyle/>
                    <a:p>
                      <a:pPr algn="ctr" fontAlgn="b"/>
                      <a:r>
                        <a:rPr lang="en-GB"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a:solidFill>
                            <a:srgbClr val="000000"/>
                          </a:solidFill>
                          <a:effectLst/>
                          <a:latin typeface="Calibri" panose="020F0502020204030204" pitchFamily="34" charset="0"/>
                        </a:rPr>
                        <a:t>Colonnina solare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effectLst/>
                          <a:latin typeface="Calibri" panose="020F0502020204030204" pitchFamily="34" charset="0"/>
                        </a:rPr>
                        <a:t>Colonnina solare per ricaricare cellulari, elementi elettronici, giocattoli ecc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a:solidFill>
                            <a:srgbClr val="000000"/>
                          </a:solidFill>
                          <a:effectLst/>
                          <a:latin typeface="Calibri" panose="020F0502020204030204" pitchFamily="34" charset="0"/>
                        </a:rPr>
                        <a:t>Vario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da definire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1500">
                <a:tc vMerge="1">
                  <a:txBody>
                    <a:bodyPr/>
                    <a:lstStyle/>
                    <a:p>
                      <a:endParaRPr lang="en-GB"/>
                    </a:p>
                  </a:txBody>
                  <a:tcPr/>
                </a:tc>
                <a:tc>
                  <a:txBody>
                    <a:bodyPr/>
                    <a:lstStyle/>
                    <a:p>
                      <a:pPr algn="ctr" fontAlgn="b"/>
                      <a:r>
                        <a:rPr lang="en-GB"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Pavimentazione stradine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effectLst/>
                          <a:latin typeface="Calibri" panose="020F0502020204030204" pitchFamily="34" charset="0"/>
                        </a:rPr>
                        <a:t>Ripavimentare le stradine interne al parco in materiale con asfalto arancione, come pista ciclabile esistente collegata con Noverasco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a:solidFill>
                            <a:srgbClr val="000000"/>
                          </a:solidFill>
                          <a:effectLst/>
                          <a:latin typeface="Calibri" panose="020F0502020204030204" pitchFamily="34" charset="0"/>
                        </a:rPr>
                        <a:t>Asfalto arancione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600/800 metri lineari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vMerge="1">
                  <a:txBody>
                    <a:bodyPr/>
                    <a:lstStyle/>
                    <a:p>
                      <a:endParaRPr lang="en-GB"/>
                    </a:p>
                  </a:txBody>
                  <a:tcPr/>
                </a:tc>
                <a:tc>
                  <a:txBody>
                    <a:bodyPr/>
                    <a:lstStyle/>
                    <a:p>
                      <a:pPr algn="ctr" fontAlgn="b"/>
                      <a:r>
                        <a:rPr lang="en-GB"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a:solidFill>
                            <a:srgbClr val="000000"/>
                          </a:solidFill>
                          <a:effectLst/>
                          <a:latin typeface="Calibri" panose="020F0502020204030204" pitchFamily="34" charset="0"/>
                        </a:rPr>
                        <a:t>Fontanella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effectLst/>
                          <a:latin typeface="Calibri" panose="020F0502020204030204" pitchFamily="34" charset="0"/>
                        </a:rPr>
                        <a:t>Includere la fontana già esistente all'interno del parco per preservane funzionalità e igiene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n-GB"/>
                    </a:p>
                  </a:txBody>
                  <a:tcPr/>
                </a:tc>
                <a:tc>
                  <a:txBody>
                    <a:bodyPr/>
                    <a:lstStyle/>
                    <a:p>
                      <a:pPr algn="ctr" fontAlgn="b"/>
                      <a:r>
                        <a:rPr lang="en-GB"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Cestini porta rifiuti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vMerge="1">
                  <a:txBody>
                    <a:bodyPr/>
                    <a:lstStyle/>
                    <a:p>
                      <a:endParaRPr lang="en-GB"/>
                    </a:p>
                  </a:txBody>
                  <a:tcPr/>
                </a:tc>
                <a:tc>
                  <a:txBody>
                    <a:bodyPr/>
                    <a:lstStyle/>
                    <a:p>
                      <a:pPr algn="ctr" fontAlgn="b"/>
                      <a:r>
                        <a:rPr lang="en-GB"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Ingresso Parco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effectLst/>
                          <a:latin typeface="Calibri" panose="020F0502020204030204" pitchFamily="34" charset="0"/>
                        </a:rPr>
                        <a:t>Due ingressi uno da via Ripamonti e uno da ASD Fatima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100" b="0" i="0" u="none" strike="noStrike">
                          <a:solidFill>
                            <a:srgbClr val="000000"/>
                          </a:solidFill>
                          <a:effectLst/>
                          <a:latin typeface="Calibri" panose="020F0502020204030204" pitchFamily="34" charset="0"/>
                        </a:rPr>
                        <a:t>Ferro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79413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1029</Words>
  <Application>Microsoft Office PowerPoint</Application>
  <PresentationFormat>Widescreen</PresentationFormat>
  <Paragraphs>294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Progetto: Vigentino - Il Parco per Tutti Municipio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JT International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Tigani, Domenico</dc:creator>
  <cp:lastModifiedBy>Tigani, Domenico</cp:lastModifiedBy>
  <cp:revision>49</cp:revision>
  <cp:lastPrinted>2018-02-15T16:00:35Z</cp:lastPrinted>
  <dcterms:created xsi:type="dcterms:W3CDTF">2017-10-19T10:28:39Z</dcterms:created>
  <dcterms:modified xsi:type="dcterms:W3CDTF">2018-02-19T09:21:40Z</dcterms:modified>
</cp:coreProperties>
</file>